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2"/>
  </p:sldMasterIdLst>
  <p:notesMasterIdLst>
    <p:notesMasterId r:id="rId25"/>
  </p:notesMasterIdLst>
  <p:handoutMasterIdLst>
    <p:handoutMasterId r:id="rId26"/>
  </p:handoutMasterIdLst>
  <p:sldIdLst>
    <p:sldId id="289" r:id="rId3"/>
    <p:sldId id="567" r:id="rId4"/>
    <p:sldId id="564" r:id="rId5"/>
    <p:sldId id="565" r:id="rId6"/>
    <p:sldId id="568" r:id="rId7"/>
    <p:sldId id="387" r:id="rId8"/>
    <p:sldId id="296" r:id="rId9"/>
    <p:sldId id="300" r:id="rId10"/>
    <p:sldId id="384" r:id="rId11"/>
    <p:sldId id="442" r:id="rId12"/>
    <p:sldId id="560" r:id="rId13"/>
    <p:sldId id="446" r:id="rId14"/>
    <p:sldId id="449" r:id="rId15"/>
    <p:sldId id="561" r:id="rId16"/>
    <p:sldId id="451" r:id="rId17"/>
    <p:sldId id="459" r:id="rId18"/>
    <p:sldId id="562" r:id="rId19"/>
    <p:sldId id="563" r:id="rId20"/>
    <p:sldId id="460" r:id="rId21"/>
    <p:sldId id="518" r:id="rId22"/>
    <p:sldId id="566" r:id="rId23"/>
    <p:sldId id="559" r:id="rId24"/>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89" userDrawn="1">
          <p15:clr>
            <a:srgbClr val="A4A3A4"/>
          </p15:clr>
        </p15:guide>
        <p15:guide id="2" pos="2070"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5401" autoAdjust="0"/>
  </p:normalViewPr>
  <p:slideViewPr>
    <p:cSldViewPr>
      <p:cViewPr varScale="1">
        <p:scale>
          <a:sx n="91" d="100"/>
          <a:sy n="91" d="100"/>
        </p:scale>
        <p:origin x="936" y="58"/>
      </p:cViewPr>
      <p:guideLst>
        <p:guide orient="horz" pos="2160"/>
        <p:guide pos="2880"/>
      </p:guideLst>
    </p:cSldViewPr>
  </p:slideViewPr>
  <p:outlineViewPr>
    <p:cViewPr>
      <p:scale>
        <a:sx n="33" d="100"/>
        <a:sy n="33" d="100"/>
      </p:scale>
      <p:origin x="0" y="-30348"/>
    </p:cViewPr>
  </p:outlineViewPr>
  <p:notesTextViewPr>
    <p:cViewPr>
      <p:scale>
        <a:sx n="100" d="100"/>
        <a:sy n="100" d="100"/>
      </p:scale>
      <p:origin x="0" y="0"/>
    </p:cViewPr>
  </p:notesTextViewPr>
  <p:sorterViewPr>
    <p:cViewPr>
      <p:scale>
        <a:sx n="66" d="100"/>
        <a:sy n="66" d="100"/>
      </p:scale>
      <p:origin x="0" y="1008"/>
    </p:cViewPr>
  </p:sorterViewPr>
  <p:notesViewPr>
    <p:cSldViewPr>
      <p:cViewPr varScale="1">
        <p:scale>
          <a:sx n="63" d="100"/>
          <a:sy n="63" d="100"/>
        </p:scale>
        <p:origin x="-2621" y="-58"/>
      </p:cViewPr>
      <p:guideLst>
        <p:guide orient="horz" pos="2789"/>
        <p:guide pos="207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Sheet1!$A$4:$A$15</c:f>
              <c:strCache>
                <c:ptCount val="12"/>
                <c:pt idx="0">
                  <c:v>RA anti-rheumatoid therapy</c:v>
                </c:pt>
                <c:pt idx="1">
                  <c:v>Cholesterol management (CVD patients)</c:v>
                </c:pt>
                <c:pt idx="2">
                  <c:v>Beta blockers (post-heart attack)</c:v>
                </c:pt>
                <c:pt idx="3">
                  <c:v>Breast cancer screening</c:v>
                </c:pt>
                <c:pt idx="4">
                  <c:v>Pneumococcal vaccinations (2012)</c:v>
                </c:pt>
                <c:pt idx="5">
                  <c:v>Controlling high blood pressure</c:v>
                </c:pt>
                <c:pt idx="6">
                  <c:v>Colorectal cancer screening</c:v>
                </c:pt>
                <c:pt idx="7">
                  <c:v>Fall risk intervention</c:v>
                </c:pt>
                <c:pt idx="8">
                  <c:v>Comprehensive diabetes care</c:v>
                </c:pt>
                <c:pt idx="9">
                  <c:v>COPD spirometry testing</c:v>
                </c:pt>
                <c:pt idx="10">
                  <c:v>Fall risk discussion</c:v>
                </c:pt>
                <c:pt idx="11">
                  <c:v>Testing/treatment after a fracture</c:v>
                </c:pt>
              </c:strCache>
            </c:strRef>
          </c:cat>
          <c:val>
            <c:numRef>
              <c:f>Sheet1!$B$4:$B$15</c:f>
              <c:numCache>
                <c:formatCode>0%</c:formatCode>
                <c:ptCount val="12"/>
                <c:pt idx="0">
                  <c:v>0.88100000000000001</c:v>
                </c:pt>
                <c:pt idx="1">
                  <c:v>0.86699999999999999</c:v>
                </c:pt>
                <c:pt idx="2">
                  <c:v>0.83899999999999997</c:v>
                </c:pt>
                <c:pt idx="3">
                  <c:v>0.74299999999999999</c:v>
                </c:pt>
                <c:pt idx="4">
                  <c:v>0.69799999999999995</c:v>
                </c:pt>
                <c:pt idx="5">
                  <c:v>0.64400000000000002</c:v>
                </c:pt>
                <c:pt idx="6">
                  <c:v>0.63300000000000001</c:v>
                </c:pt>
                <c:pt idx="7">
                  <c:v>0.622</c:v>
                </c:pt>
                <c:pt idx="8">
                  <c:v>0.58899999999999997</c:v>
                </c:pt>
                <c:pt idx="9">
                  <c:v>0.42499999999999999</c:v>
                </c:pt>
                <c:pt idx="10">
                  <c:v>0.33600000000000002</c:v>
                </c:pt>
                <c:pt idx="11">
                  <c:v>0.29199999999999998</c:v>
                </c:pt>
              </c:numCache>
            </c:numRef>
          </c:val>
          <c:extLst>
            <c:ext xmlns:c16="http://schemas.microsoft.com/office/drawing/2014/chart" uri="{C3380CC4-5D6E-409C-BE32-E72D297353CC}">
              <c16:uniqueId val="{00000000-24F9-4481-96D2-621082F0EB0E}"/>
            </c:ext>
          </c:extLst>
        </c:ser>
        <c:dLbls>
          <c:dLblPos val="inEnd"/>
          <c:showLegendKey val="0"/>
          <c:showVal val="1"/>
          <c:showCatName val="0"/>
          <c:showSerName val="0"/>
          <c:showPercent val="0"/>
          <c:showBubbleSize val="0"/>
        </c:dLbls>
        <c:gapWidth val="65"/>
        <c:axId val="118902144"/>
        <c:axId val="118925568"/>
      </c:barChart>
      <c:catAx>
        <c:axId val="1189021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8925568"/>
        <c:crosses val="autoZero"/>
        <c:auto val="1"/>
        <c:lblAlgn val="ctr"/>
        <c:lblOffset val="100"/>
        <c:noMultiLvlLbl val="0"/>
      </c:catAx>
      <c:valAx>
        <c:axId val="11892556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89021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3C3C3B"/>
                </a:solidFill>
                <a:latin typeface="+mn-lt"/>
                <a:ea typeface="+mn-ea"/>
                <a:cs typeface="+mn-cs"/>
              </a:defRPr>
            </a:pPr>
            <a:r>
              <a:rPr lang="en-US" sz="3200" dirty="0">
                <a:solidFill>
                  <a:schemeClr val="tx1"/>
                </a:solidFill>
              </a:rPr>
              <a:t>Outcome Targets: Reaching for Best Practice</a:t>
            </a:r>
          </a:p>
        </c:rich>
      </c:tx>
      <c:layout>
        <c:manualLayout>
          <c:xMode val="edge"/>
          <c:yMode val="edge"/>
          <c:x val="0.13626831353274935"/>
          <c:y val="3.8783630896843738E-2"/>
        </c:manualLayout>
      </c:layout>
      <c:overlay val="0"/>
    </c:title>
    <c:autoTitleDeleted val="0"/>
    <c:plotArea>
      <c:layout/>
      <c:barChart>
        <c:barDir val="col"/>
        <c:grouping val="clustered"/>
        <c:varyColors val="0"/>
        <c:ser>
          <c:idx val="0"/>
          <c:order val="0"/>
          <c:tx>
            <c:strRef>
              <c:f>Sheet1!$B$1</c:f>
              <c:strCache>
                <c:ptCount val="1"/>
                <c:pt idx="0">
                  <c:v>Column2</c:v>
                </c:pt>
              </c:strCache>
            </c:strRef>
          </c:tx>
          <c:invertIfNegative val="0"/>
          <c:cat>
            <c:strRef>
              <c:f>Sheet1!$A$2:$A$5</c:f>
              <c:strCache>
                <c:ptCount val="4"/>
                <c:pt idx="0">
                  <c:v>Hip fracture         in-patients</c:v>
                </c:pt>
                <c:pt idx="1">
                  <c:v>Non-hip fracture                            in-patients</c:v>
                </c:pt>
                <c:pt idx="2">
                  <c:v>Non-hip fracture out-patients</c:v>
                </c:pt>
                <c:pt idx="3">
                  <c:v>All fragility fractures in- and out-patient</c:v>
                </c:pt>
              </c:strCache>
            </c:strRef>
          </c:cat>
          <c:val>
            <c:numRef>
              <c:f>Sheet1!$B$2:$B$5</c:f>
              <c:numCache>
                <c:formatCode>0%</c:formatCode>
                <c:ptCount val="4"/>
                <c:pt idx="0">
                  <c:v>0.2</c:v>
                </c:pt>
                <c:pt idx="1">
                  <c:v>0.30000000000000032</c:v>
                </c:pt>
                <c:pt idx="2">
                  <c:v>0.5</c:v>
                </c:pt>
                <c:pt idx="3">
                  <c:v>1</c:v>
                </c:pt>
              </c:numCache>
            </c:numRef>
          </c:val>
          <c:extLst>
            <c:ext xmlns:c16="http://schemas.microsoft.com/office/drawing/2014/chart" uri="{C3380CC4-5D6E-409C-BE32-E72D297353CC}">
              <c16:uniqueId val="{00000000-67EC-4B1E-BFD8-6CD9AC13846A}"/>
            </c:ext>
          </c:extLst>
        </c:ser>
        <c:ser>
          <c:idx val="1"/>
          <c:order val="1"/>
          <c:tx>
            <c:strRef>
              <c:f>Sheet1!$C$1</c:f>
              <c:strCache>
                <c:ptCount val="1"/>
                <c:pt idx="0">
                  <c:v>Column1</c:v>
                </c:pt>
              </c:strCache>
            </c:strRef>
          </c:tx>
          <c:invertIfNegative val="0"/>
          <c:cat>
            <c:strRef>
              <c:f>Sheet1!$A$2:$A$5</c:f>
              <c:strCache>
                <c:ptCount val="4"/>
                <c:pt idx="0">
                  <c:v>Hip fracture         in-patients</c:v>
                </c:pt>
                <c:pt idx="1">
                  <c:v>Non-hip fracture                            in-patients</c:v>
                </c:pt>
                <c:pt idx="2">
                  <c:v>Non-hip fracture out-patients</c:v>
                </c:pt>
                <c:pt idx="3">
                  <c:v>All fragility fractures in- and out-patient</c:v>
                </c:pt>
              </c:strCache>
            </c:strRef>
          </c:cat>
          <c:val>
            <c:numRef>
              <c:f>Sheet1!$C$2:$C$5</c:f>
              <c:numCache>
                <c:formatCode>0%</c:formatCode>
                <c:ptCount val="4"/>
                <c:pt idx="0">
                  <c:v>0</c:v>
                </c:pt>
                <c:pt idx="1">
                  <c:v>0</c:v>
                </c:pt>
                <c:pt idx="2">
                  <c:v>0</c:v>
                </c:pt>
                <c:pt idx="3">
                  <c:v>0</c:v>
                </c:pt>
              </c:numCache>
            </c:numRef>
          </c:val>
          <c:extLst>
            <c:ext xmlns:c16="http://schemas.microsoft.com/office/drawing/2014/chart" uri="{C3380CC4-5D6E-409C-BE32-E72D297353CC}">
              <c16:uniqueId val="{00000001-67EC-4B1E-BFD8-6CD9AC13846A}"/>
            </c:ext>
          </c:extLst>
        </c:ser>
        <c:ser>
          <c:idx val="2"/>
          <c:order val="2"/>
          <c:tx>
            <c:strRef>
              <c:f>Sheet1!$D$1</c:f>
              <c:strCache>
                <c:ptCount val="1"/>
                <c:pt idx="0">
                  <c:v>Column3</c:v>
                </c:pt>
              </c:strCache>
            </c:strRef>
          </c:tx>
          <c:invertIfNegative val="0"/>
          <c:cat>
            <c:strRef>
              <c:f>Sheet1!$A$2:$A$5</c:f>
              <c:strCache>
                <c:ptCount val="4"/>
                <c:pt idx="0">
                  <c:v>Hip fracture         in-patients</c:v>
                </c:pt>
                <c:pt idx="1">
                  <c:v>Non-hip fracture                            in-patients</c:v>
                </c:pt>
                <c:pt idx="2">
                  <c:v>Non-hip fracture out-patients</c:v>
                </c:pt>
                <c:pt idx="3">
                  <c:v>All fragility fractures in- and out-patient</c:v>
                </c:pt>
              </c:strCache>
            </c:strRef>
          </c:cat>
          <c:val>
            <c:numRef>
              <c:f>Sheet1!$D$2:$D$5</c:f>
              <c:numCache>
                <c:formatCode>0%</c:formatCode>
                <c:ptCount val="4"/>
                <c:pt idx="0">
                  <c:v>0</c:v>
                </c:pt>
                <c:pt idx="1">
                  <c:v>0</c:v>
                </c:pt>
                <c:pt idx="2">
                  <c:v>0</c:v>
                </c:pt>
                <c:pt idx="3">
                  <c:v>0</c:v>
                </c:pt>
              </c:numCache>
            </c:numRef>
          </c:val>
          <c:extLst>
            <c:ext xmlns:c16="http://schemas.microsoft.com/office/drawing/2014/chart" uri="{C3380CC4-5D6E-409C-BE32-E72D297353CC}">
              <c16:uniqueId val="{00000002-67EC-4B1E-BFD8-6CD9AC13846A}"/>
            </c:ext>
          </c:extLst>
        </c:ser>
        <c:dLbls>
          <c:showLegendKey val="0"/>
          <c:showVal val="0"/>
          <c:showCatName val="0"/>
          <c:showSerName val="0"/>
          <c:showPercent val="0"/>
          <c:showBubbleSize val="0"/>
        </c:dLbls>
        <c:gapWidth val="0"/>
        <c:axId val="115495680"/>
        <c:axId val="115497216"/>
      </c:barChart>
      <c:catAx>
        <c:axId val="115495680"/>
        <c:scaling>
          <c:orientation val="minMax"/>
        </c:scaling>
        <c:delete val="0"/>
        <c:axPos val="b"/>
        <c:numFmt formatCode="General" sourceLinked="0"/>
        <c:majorTickMark val="none"/>
        <c:minorTickMark val="none"/>
        <c:tickLblPos val="nextTo"/>
        <c:crossAx val="115497216"/>
        <c:crosses val="autoZero"/>
        <c:auto val="1"/>
        <c:lblAlgn val="ctr"/>
        <c:lblOffset val="100"/>
        <c:noMultiLvlLbl val="0"/>
      </c:catAx>
      <c:valAx>
        <c:axId val="115497216"/>
        <c:scaling>
          <c:orientation val="minMax"/>
        </c:scaling>
        <c:delete val="0"/>
        <c:axPos val="l"/>
        <c:title>
          <c:tx>
            <c:rich>
              <a:bodyPr/>
              <a:lstStyle/>
              <a:p>
                <a:pPr>
                  <a:defRPr/>
                </a:pPr>
                <a:r>
                  <a:rPr lang="en-US" dirty="0"/>
                  <a:t>Percent of all fragility fracture patients over 50 years</a:t>
                </a:r>
              </a:p>
            </c:rich>
          </c:tx>
          <c:layout>
            <c:manualLayout>
              <c:xMode val="edge"/>
              <c:yMode val="edge"/>
              <c:x val="1.5432098765432155E-2"/>
              <c:y val="0.18922417660353497"/>
            </c:manualLayout>
          </c:layout>
          <c:overlay val="0"/>
        </c:title>
        <c:numFmt formatCode="0%" sourceLinked="1"/>
        <c:majorTickMark val="out"/>
        <c:minorTickMark val="none"/>
        <c:tickLblPos val="nextTo"/>
        <c:crossAx val="115495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63FEA-C81A-4BFF-99A7-5D5CD542EF4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7A36B5F6-DF28-40A2-90DD-7E0F6E1EDEA4}">
      <dgm:prSet phldrT="[Text]" custT="1"/>
      <dgm:spPr>
        <a:solidFill>
          <a:schemeClr val="accent2"/>
        </a:solidFill>
      </dgm:spPr>
      <dgm:t>
        <a:bodyPr/>
        <a:lstStyle/>
        <a:p>
          <a:r>
            <a:rPr lang="en-US" sz="1300" b="1">
              <a:solidFill>
                <a:schemeClr val="bg1"/>
              </a:solidFill>
              <a:latin typeface="Helvetica" panose="020B0604020202020204" pitchFamily="34" charset="0"/>
              <a:cs typeface="Helvetica" panose="020B0604020202020204" pitchFamily="34" charset="0"/>
            </a:rPr>
            <a:t>FLS</a:t>
          </a:r>
          <a:r>
            <a:rPr lang="en-US" sz="1300" b="1">
              <a:solidFill>
                <a:schemeClr val="tx1"/>
              </a:solidFill>
              <a:latin typeface="Helvetica" panose="020B0604020202020204" pitchFamily="34" charset="0"/>
              <a:cs typeface="Helvetica" panose="020B0604020202020204" pitchFamily="34" charset="0"/>
            </a:rPr>
            <a:t> </a:t>
          </a:r>
          <a:r>
            <a:rPr lang="en-US" sz="1300" b="1">
              <a:solidFill>
                <a:schemeClr val="bg1"/>
              </a:solidFill>
              <a:latin typeface="Helvetica" panose="020B0604020202020204" pitchFamily="34" charset="0"/>
              <a:cs typeface="Helvetica" panose="020B0604020202020204" pitchFamily="34" charset="0"/>
            </a:rPr>
            <a:t>Coordinator/ Physician</a:t>
          </a:r>
          <a:r>
            <a:rPr lang="en-US" sz="1300" b="1">
              <a:solidFill>
                <a:schemeClr val="tx1"/>
              </a:solidFill>
              <a:latin typeface="Helvetica" panose="020B0604020202020204" pitchFamily="34" charset="0"/>
              <a:cs typeface="Helvetica" panose="020B0604020202020204" pitchFamily="34" charset="0"/>
            </a:rPr>
            <a:t> </a:t>
          </a:r>
          <a:r>
            <a:rPr lang="en-US" sz="1300" b="1">
              <a:solidFill>
                <a:schemeClr val="bg1"/>
              </a:solidFill>
              <a:latin typeface="Helvetica" panose="020B0604020202020204" pitchFamily="34" charset="0"/>
              <a:cs typeface="Helvetica" panose="020B0604020202020204" pitchFamily="34" charset="0"/>
            </a:rPr>
            <a:t>Champion</a:t>
          </a:r>
          <a:endParaRPr lang="en-US" sz="1300" b="1" dirty="0">
            <a:solidFill>
              <a:schemeClr val="bg1"/>
            </a:solidFill>
            <a:latin typeface="Helvetica" panose="020B0604020202020204" pitchFamily="34" charset="0"/>
            <a:cs typeface="Helvetica" panose="020B0604020202020204" pitchFamily="34" charset="0"/>
          </a:endParaRPr>
        </a:p>
      </dgm:t>
    </dgm:pt>
    <dgm:pt modelId="{36FD075D-469E-468D-8CBA-7E261B53FF9A}" type="parTrans" cxnId="{1DC26303-8D53-417F-9CCE-52AEBED0640E}">
      <dgm:prSet/>
      <dgm:spPr/>
      <dgm:t>
        <a:bodyPr/>
        <a:lstStyle/>
        <a:p>
          <a:endParaRPr lang="en-US" b="1">
            <a:solidFill>
              <a:schemeClr val="tx1"/>
            </a:solidFill>
          </a:endParaRPr>
        </a:p>
      </dgm:t>
    </dgm:pt>
    <dgm:pt modelId="{AFACADC2-77B9-463B-8AA1-76B448EF0485}" type="sibTrans" cxnId="{1DC26303-8D53-417F-9CCE-52AEBED0640E}">
      <dgm:prSet/>
      <dgm:spPr/>
      <dgm:t>
        <a:bodyPr/>
        <a:lstStyle/>
        <a:p>
          <a:endParaRPr lang="en-US" b="1">
            <a:solidFill>
              <a:schemeClr val="tx1"/>
            </a:solidFill>
          </a:endParaRPr>
        </a:p>
      </dgm:t>
    </dgm:pt>
    <dgm:pt modelId="{131F2A44-DB36-4055-B446-ADA19D636437}">
      <dgm:prSet phldrT="[Text]" custT="1"/>
      <dgm:spPr/>
      <dgm:t>
        <a:bodyPr/>
        <a:lstStyle/>
        <a:p>
          <a:r>
            <a:rPr lang="en-US" sz="1400" b="1">
              <a:solidFill>
                <a:schemeClr val="bg1"/>
              </a:solidFill>
              <a:latin typeface="Helvetica" panose="020B0604020202020204" pitchFamily="34" charset="0"/>
              <a:cs typeface="Helvetica" panose="020B0604020202020204" pitchFamily="34" charset="0"/>
            </a:rPr>
            <a:t>Primary</a:t>
          </a:r>
          <a:r>
            <a:rPr lang="en-US" sz="1400" b="1">
              <a:solidFill>
                <a:schemeClr val="tx1"/>
              </a:solidFill>
              <a:latin typeface="Helvetica" panose="020B0604020202020204" pitchFamily="34" charset="0"/>
              <a:cs typeface="Helvetica" panose="020B0604020202020204" pitchFamily="34" charset="0"/>
            </a:rPr>
            <a:t> </a:t>
          </a:r>
          <a:r>
            <a:rPr lang="en-US" sz="1400" b="1">
              <a:solidFill>
                <a:schemeClr val="bg1"/>
              </a:solidFill>
              <a:latin typeface="Helvetica" panose="020B0604020202020204" pitchFamily="34" charset="0"/>
              <a:cs typeface="Helvetica" panose="020B0604020202020204" pitchFamily="34" charset="0"/>
            </a:rPr>
            <a:t>Care</a:t>
          </a:r>
          <a:endParaRPr lang="en-US" sz="1400" b="1" dirty="0">
            <a:solidFill>
              <a:schemeClr val="bg1"/>
            </a:solidFill>
            <a:latin typeface="Helvetica" panose="020B0604020202020204" pitchFamily="34" charset="0"/>
            <a:cs typeface="Helvetica" panose="020B0604020202020204" pitchFamily="34" charset="0"/>
          </a:endParaRPr>
        </a:p>
      </dgm:t>
    </dgm:pt>
    <dgm:pt modelId="{0FC3F719-689B-43AD-8332-31891B1AC316}" type="parTrans" cxnId="{93C0D9BC-5267-4536-84BE-648DA1564362}">
      <dgm:prSet/>
      <dgm:spPr/>
      <dgm:t>
        <a:bodyPr/>
        <a:lstStyle/>
        <a:p>
          <a:endParaRPr lang="en-US" b="1" dirty="0">
            <a:solidFill>
              <a:schemeClr val="tx1"/>
            </a:solidFill>
          </a:endParaRPr>
        </a:p>
      </dgm:t>
    </dgm:pt>
    <dgm:pt modelId="{01D077BE-3E8A-499C-8997-85EE3C0A015C}" type="sibTrans" cxnId="{93C0D9BC-5267-4536-84BE-648DA1564362}">
      <dgm:prSet/>
      <dgm:spPr/>
      <dgm:t>
        <a:bodyPr/>
        <a:lstStyle/>
        <a:p>
          <a:endParaRPr lang="en-US" b="1">
            <a:solidFill>
              <a:schemeClr val="tx1"/>
            </a:solidFill>
          </a:endParaRPr>
        </a:p>
      </dgm:t>
    </dgm:pt>
    <dgm:pt modelId="{5B3C5EAE-6A70-4F58-B801-233F8219D596}">
      <dgm:prSet phldrT="[Text]" custT="1"/>
      <dgm:spPr/>
      <dgm:t>
        <a:bodyPr/>
        <a:lstStyle/>
        <a:p>
          <a:r>
            <a:rPr lang="en-US" sz="1100" b="1">
              <a:solidFill>
                <a:schemeClr val="bg1"/>
              </a:solidFill>
              <a:latin typeface="Helvetica" panose="020B0604020202020204" pitchFamily="34" charset="0"/>
              <a:cs typeface="Helvetica" panose="020B0604020202020204" pitchFamily="34" charset="0"/>
            </a:rPr>
            <a:t>Medical</a:t>
          </a:r>
          <a:r>
            <a:rPr lang="en-US" sz="1100" b="1">
              <a:solidFill>
                <a:schemeClr val="tx1"/>
              </a:solidFill>
              <a:latin typeface="Helvetica" panose="020B0604020202020204" pitchFamily="34" charset="0"/>
              <a:cs typeface="Helvetica" panose="020B0604020202020204" pitchFamily="34" charset="0"/>
            </a:rPr>
            <a:t> </a:t>
          </a:r>
          <a:r>
            <a:rPr lang="en-US" sz="1100" b="1">
              <a:solidFill>
                <a:schemeClr val="bg1"/>
              </a:solidFill>
              <a:latin typeface="Helvetica" panose="020B0604020202020204" pitchFamily="34" charset="0"/>
              <a:cs typeface="Helvetica" panose="020B0604020202020204" pitchFamily="34" charset="0"/>
            </a:rPr>
            <a:t>Specialists</a:t>
          </a:r>
          <a:endParaRPr lang="en-US" sz="1100" b="1" dirty="0">
            <a:solidFill>
              <a:schemeClr val="bg1"/>
            </a:solidFill>
            <a:latin typeface="Helvetica" panose="020B0604020202020204" pitchFamily="34" charset="0"/>
            <a:cs typeface="Helvetica" panose="020B0604020202020204" pitchFamily="34" charset="0"/>
          </a:endParaRPr>
        </a:p>
      </dgm:t>
    </dgm:pt>
    <dgm:pt modelId="{2CDABFDF-A908-4CC3-9B5C-C9B453E38C32}" type="parTrans" cxnId="{56B36659-ACD1-410F-B9B6-6FB4CC91E165}">
      <dgm:prSet/>
      <dgm:spPr/>
      <dgm:t>
        <a:bodyPr/>
        <a:lstStyle/>
        <a:p>
          <a:endParaRPr lang="en-US" b="1" dirty="0">
            <a:solidFill>
              <a:schemeClr val="tx1"/>
            </a:solidFill>
          </a:endParaRPr>
        </a:p>
      </dgm:t>
    </dgm:pt>
    <dgm:pt modelId="{7496A402-74DF-4167-B1CF-9AC774340EB5}" type="sibTrans" cxnId="{56B36659-ACD1-410F-B9B6-6FB4CC91E165}">
      <dgm:prSet/>
      <dgm:spPr/>
      <dgm:t>
        <a:bodyPr/>
        <a:lstStyle/>
        <a:p>
          <a:endParaRPr lang="en-US" b="1">
            <a:solidFill>
              <a:schemeClr val="tx1"/>
            </a:solidFill>
          </a:endParaRPr>
        </a:p>
      </dgm:t>
    </dgm:pt>
    <dgm:pt modelId="{E9CF89DA-8B9C-4138-ABC8-6738A122FB01}">
      <dgm:prSet phldrT="[Text]"/>
      <dgm:spPr/>
      <dgm:t>
        <a:bodyPr/>
        <a:lstStyle/>
        <a:p>
          <a:r>
            <a:rPr lang="en-US" b="1">
              <a:solidFill>
                <a:schemeClr val="bg1"/>
              </a:solidFill>
              <a:latin typeface="Helvetica" panose="020B0604020202020204" pitchFamily="34" charset="0"/>
              <a:cs typeface="Helvetica" panose="020B0604020202020204" pitchFamily="34" charset="0"/>
            </a:rPr>
            <a:t>Nursing,</a:t>
          </a:r>
          <a:r>
            <a:rPr lang="en-US" b="1">
              <a:solidFill>
                <a:schemeClr val="tx1"/>
              </a:solidFill>
              <a:latin typeface="Helvetica" panose="020B0604020202020204" pitchFamily="34" charset="0"/>
              <a:cs typeface="Helvetica" panose="020B0604020202020204" pitchFamily="34" charset="0"/>
            </a:rPr>
            <a:t> </a:t>
          </a:r>
          <a:r>
            <a:rPr lang="en-US" b="1">
              <a:solidFill>
                <a:schemeClr val="bg1"/>
              </a:solidFill>
              <a:latin typeface="Helvetica" panose="020B0604020202020204" pitchFamily="34" charset="0"/>
              <a:cs typeface="Helvetica" panose="020B0604020202020204" pitchFamily="34" charset="0"/>
            </a:rPr>
            <a:t>physical</a:t>
          </a:r>
          <a:r>
            <a:rPr lang="en-US" b="1">
              <a:solidFill>
                <a:schemeClr val="tx1"/>
              </a:solidFill>
              <a:latin typeface="Helvetica" panose="020B0604020202020204" pitchFamily="34" charset="0"/>
              <a:cs typeface="Helvetica" panose="020B0604020202020204" pitchFamily="34" charset="0"/>
            </a:rPr>
            <a:t> </a:t>
          </a:r>
          <a:r>
            <a:rPr lang="en-US" b="1">
              <a:solidFill>
                <a:schemeClr val="bg1"/>
              </a:solidFill>
              <a:latin typeface="Helvetica" panose="020B0604020202020204" pitchFamily="34" charset="0"/>
              <a:cs typeface="Helvetica" panose="020B0604020202020204" pitchFamily="34" charset="0"/>
            </a:rPr>
            <a:t>therapy, nutritionist</a:t>
          </a:r>
          <a:endParaRPr lang="en-US" b="1" dirty="0">
            <a:solidFill>
              <a:schemeClr val="bg1"/>
            </a:solidFill>
            <a:latin typeface="Helvetica" panose="020B0604020202020204" pitchFamily="34" charset="0"/>
            <a:cs typeface="Helvetica" panose="020B0604020202020204" pitchFamily="34" charset="0"/>
          </a:endParaRPr>
        </a:p>
      </dgm:t>
    </dgm:pt>
    <dgm:pt modelId="{7F292640-1DE0-4169-B62F-E087CBA91C58}" type="parTrans" cxnId="{48312C60-23C2-4A89-AA2D-F23C90023AA6}">
      <dgm:prSet/>
      <dgm:spPr/>
      <dgm:t>
        <a:bodyPr/>
        <a:lstStyle/>
        <a:p>
          <a:endParaRPr lang="en-US" b="1" dirty="0">
            <a:solidFill>
              <a:schemeClr val="tx1"/>
            </a:solidFill>
          </a:endParaRPr>
        </a:p>
      </dgm:t>
    </dgm:pt>
    <dgm:pt modelId="{892A3A42-A6BD-403C-B9AB-2A651F062A7C}" type="sibTrans" cxnId="{48312C60-23C2-4A89-AA2D-F23C90023AA6}">
      <dgm:prSet/>
      <dgm:spPr/>
      <dgm:t>
        <a:bodyPr/>
        <a:lstStyle/>
        <a:p>
          <a:endParaRPr lang="en-US" b="1">
            <a:solidFill>
              <a:schemeClr val="tx1"/>
            </a:solidFill>
          </a:endParaRPr>
        </a:p>
      </dgm:t>
    </dgm:pt>
    <dgm:pt modelId="{34F50CFC-2ED1-4F41-A034-19B64656C997}">
      <dgm:prSet phldrT="[Text]" custT="1"/>
      <dgm:spPr/>
      <dgm:t>
        <a:bodyPr/>
        <a:lstStyle/>
        <a:p>
          <a:pPr>
            <a:lnSpc>
              <a:spcPct val="0"/>
            </a:lnSpc>
            <a:spcBef>
              <a:spcPts val="400"/>
            </a:spcBef>
          </a:pPr>
          <a:r>
            <a:rPr lang="en-US" sz="1100" b="1">
              <a:solidFill>
                <a:schemeClr val="bg1"/>
              </a:solidFill>
              <a:latin typeface="Helvetica" panose="020B0604020202020204" pitchFamily="34" charset="0"/>
              <a:cs typeface="Helvetica" panose="020B0604020202020204" pitchFamily="34" charset="0"/>
            </a:rPr>
            <a:t>Hospital/</a:t>
          </a:r>
        </a:p>
        <a:p>
          <a:pPr>
            <a:lnSpc>
              <a:spcPct val="90000"/>
            </a:lnSpc>
            <a:spcBef>
              <a:spcPts val="400"/>
            </a:spcBef>
          </a:pPr>
          <a:r>
            <a:rPr lang="en-US" sz="1100" b="1">
              <a:solidFill>
                <a:schemeClr val="bg1"/>
              </a:solidFill>
              <a:latin typeface="Helvetica" panose="020B0604020202020204" pitchFamily="34" charset="0"/>
              <a:cs typeface="Helvetica" panose="020B0604020202020204" pitchFamily="34" charset="0"/>
            </a:rPr>
            <a:t>Emergency Department</a:t>
          </a:r>
          <a:endParaRPr lang="en-US" sz="1100" b="1" dirty="0">
            <a:solidFill>
              <a:schemeClr val="bg1"/>
            </a:solidFill>
            <a:latin typeface="Helvetica" panose="020B0604020202020204" pitchFamily="34" charset="0"/>
            <a:cs typeface="Helvetica" panose="020B0604020202020204" pitchFamily="34" charset="0"/>
          </a:endParaRPr>
        </a:p>
      </dgm:t>
    </dgm:pt>
    <dgm:pt modelId="{DC12B3C6-A9A7-4BD1-81D3-EF8084541028}" type="parTrans" cxnId="{809649F1-1610-40EE-A808-E4EDBF977442}">
      <dgm:prSet/>
      <dgm:spPr/>
      <dgm:t>
        <a:bodyPr/>
        <a:lstStyle/>
        <a:p>
          <a:endParaRPr lang="en-US" b="1" dirty="0">
            <a:solidFill>
              <a:schemeClr val="tx1"/>
            </a:solidFill>
          </a:endParaRPr>
        </a:p>
      </dgm:t>
    </dgm:pt>
    <dgm:pt modelId="{8CD8881D-DB8D-4B7A-B8F4-F2F85275D659}" type="sibTrans" cxnId="{809649F1-1610-40EE-A808-E4EDBF977442}">
      <dgm:prSet/>
      <dgm:spPr/>
      <dgm:t>
        <a:bodyPr/>
        <a:lstStyle/>
        <a:p>
          <a:endParaRPr lang="en-US" b="1">
            <a:solidFill>
              <a:schemeClr val="tx1"/>
            </a:solidFill>
          </a:endParaRPr>
        </a:p>
      </dgm:t>
    </dgm:pt>
    <dgm:pt modelId="{A6D0F92D-82AC-4AA8-867D-4437B3618713}">
      <dgm:prSet phldrT="[Text]" custT="1"/>
      <dgm:spPr/>
      <dgm:t>
        <a:bodyPr/>
        <a:lstStyle/>
        <a:p>
          <a:r>
            <a:rPr lang="en-US" sz="1100" b="1">
              <a:solidFill>
                <a:schemeClr val="bg1"/>
              </a:solidFill>
              <a:latin typeface="Helvetica" panose="020B0604020202020204" pitchFamily="34" charset="0"/>
              <a:cs typeface="Helvetica" panose="020B0604020202020204" pitchFamily="34" charset="0"/>
            </a:rPr>
            <a:t>Orthopaedics</a:t>
          </a:r>
          <a:endParaRPr lang="en-US" sz="1100" b="1" dirty="0">
            <a:solidFill>
              <a:schemeClr val="bg1"/>
            </a:solidFill>
            <a:latin typeface="Helvetica" panose="020B0604020202020204" pitchFamily="34" charset="0"/>
            <a:cs typeface="Helvetica" panose="020B0604020202020204" pitchFamily="34" charset="0"/>
          </a:endParaRPr>
        </a:p>
      </dgm:t>
    </dgm:pt>
    <dgm:pt modelId="{C49C70DF-13CD-41D4-8FDA-6B215643BABA}" type="parTrans" cxnId="{08FA1E7D-49BF-4DB7-9AA3-875E60CEC871}">
      <dgm:prSet/>
      <dgm:spPr/>
      <dgm:t>
        <a:bodyPr/>
        <a:lstStyle/>
        <a:p>
          <a:endParaRPr lang="en-US" b="1" dirty="0">
            <a:solidFill>
              <a:schemeClr val="tx1"/>
            </a:solidFill>
          </a:endParaRPr>
        </a:p>
      </dgm:t>
    </dgm:pt>
    <dgm:pt modelId="{DA5D1754-8B47-40D3-BCCE-17439A6A3E59}" type="sibTrans" cxnId="{08FA1E7D-49BF-4DB7-9AA3-875E60CEC871}">
      <dgm:prSet/>
      <dgm:spPr/>
      <dgm:t>
        <a:bodyPr/>
        <a:lstStyle/>
        <a:p>
          <a:endParaRPr lang="en-US" b="1">
            <a:solidFill>
              <a:schemeClr val="tx1"/>
            </a:solidFill>
          </a:endParaRPr>
        </a:p>
      </dgm:t>
    </dgm:pt>
    <dgm:pt modelId="{87DB980B-C1DF-4282-BDB0-A88CCC67F136}" type="pres">
      <dgm:prSet presAssocID="{FDC63FEA-C81A-4BFF-99A7-5D5CD542EF4D}" presName="Name0" presStyleCnt="0">
        <dgm:presLayoutVars>
          <dgm:chMax val="1"/>
          <dgm:dir/>
          <dgm:animLvl val="ctr"/>
          <dgm:resizeHandles val="exact"/>
        </dgm:presLayoutVars>
      </dgm:prSet>
      <dgm:spPr/>
    </dgm:pt>
    <dgm:pt modelId="{3FFCB043-451F-4437-B866-E196D2F32C93}" type="pres">
      <dgm:prSet presAssocID="{7A36B5F6-DF28-40A2-90DD-7E0F6E1EDEA4}" presName="centerShape" presStyleLbl="node0" presStyleIdx="0" presStyleCnt="1" custScaleX="146675" custLinFactNeighborX="904" custLinFactNeighborY="301"/>
      <dgm:spPr/>
    </dgm:pt>
    <dgm:pt modelId="{51CA45F6-916B-4A7F-870E-772634B3E9E5}" type="pres">
      <dgm:prSet presAssocID="{0FC3F719-689B-43AD-8332-31891B1AC316}" presName="parTrans" presStyleLbl="sibTrans2D1" presStyleIdx="0" presStyleCnt="5" custScaleX="177566"/>
      <dgm:spPr/>
    </dgm:pt>
    <dgm:pt modelId="{F5D82D21-3178-433A-B21E-A066C8DDA07B}" type="pres">
      <dgm:prSet presAssocID="{0FC3F719-689B-43AD-8332-31891B1AC316}" presName="connectorText" presStyleLbl="sibTrans2D1" presStyleIdx="0" presStyleCnt="5"/>
      <dgm:spPr/>
    </dgm:pt>
    <dgm:pt modelId="{D54DE2FB-6A0C-43E1-AF8F-020062B8AFA7}" type="pres">
      <dgm:prSet presAssocID="{131F2A44-DB36-4055-B446-ADA19D636437}" presName="node" presStyleLbl="node1" presStyleIdx="0" presStyleCnt="5" custScaleX="107017" custScaleY="105227">
        <dgm:presLayoutVars>
          <dgm:bulletEnabled val="1"/>
        </dgm:presLayoutVars>
      </dgm:prSet>
      <dgm:spPr/>
    </dgm:pt>
    <dgm:pt modelId="{87794A6E-E1C0-4739-8FC2-62A9D9A614AD}" type="pres">
      <dgm:prSet presAssocID="{2CDABFDF-A908-4CC3-9B5C-C9B453E38C32}" presName="parTrans" presStyleLbl="sibTrans2D1" presStyleIdx="1" presStyleCnt="5" custScaleX="168840"/>
      <dgm:spPr/>
    </dgm:pt>
    <dgm:pt modelId="{56266E54-0E08-4426-8BB1-379C09E1E7A7}" type="pres">
      <dgm:prSet presAssocID="{2CDABFDF-A908-4CC3-9B5C-C9B453E38C32}" presName="connectorText" presStyleLbl="sibTrans2D1" presStyleIdx="1" presStyleCnt="5"/>
      <dgm:spPr/>
    </dgm:pt>
    <dgm:pt modelId="{5C542724-3C20-4871-A9AF-FEEF8BDAC1A6}" type="pres">
      <dgm:prSet presAssocID="{5B3C5EAE-6A70-4F58-B801-233F8219D596}" presName="node" presStyleLbl="node1" presStyleIdx="1" presStyleCnt="5" custScaleX="108446" custScaleY="112622" custRadScaleRad="119359" custRadScaleInc="9984">
        <dgm:presLayoutVars>
          <dgm:bulletEnabled val="1"/>
        </dgm:presLayoutVars>
      </dgm:prSet>
      <dgm:spPr/>
    </dgm:pt>
    <dgm:pt modelId="{172F07E4-6222-416A-A5FD-63264C9638D7}" type="pres">
      <dgm:prSet presAssocID="{7F292640-1DE0-4169-B62F-E087CBA91C58}" presName="parTrans" presStyleLbl="sibTrans2D1" presStyleIdx="2" presStyleCnt="5" custScaleX="190860" custLinFactNeighborX="4894" custLinFactNeighborY="7445"/>
      <dgm:spPr/>
    </dgm:pt>
    <dgm:pt modelId="{70E19E41-61E6-447A-B335-CD738811C0E1}" type="pres">
      <dgm:prSet presAssocID="{7F292640-1DE0-4169-B62F-E087CBA91C58}" presName="connectorText" presStyleLbl="sibTrans2D1" presStyleIdx="2" presStyleCnt="5"/>
      <dgm:spPr/>
    </dgm:pt>
    <dgm:pt modelId="{34934402-F8F0-47EC-A823-6E0C4EAF49D5}" type="pres">
      <dgm:prSet presAssocID="{E9CF89DA-8B9C-4138-ABC8-6738A122FB01}" presName="node" presStyleLbl="node1" presStyleIdx="2" presStyleCnt="5" custScaleX="107288" custScaleY="104356">
        <dgm:presLayoutVars>
          <dgm:bulletEnabled val="1"/>
        </dgm:presLayoutVars>
      </dgm:prSet>
      <dgm:spPr/>
    </dgm:pt>
    <dgm:pt modelId="{11224815-55D1-4652-A0CE-FBA926C669F2}" type="pres">
      <dgm:prSet presAssocID="{DC12B3C6-A9A7-4BD1-81D3-EF8084541028}" presName="parTrans" presStyleLbl="sibTrans2D1" presStyleIdx="3" presStyleCnt="5" custScaleX="181425"/>
      <dgm:spPr/>
    </dgm:pt>
    <dgm:pt modelId="{671DA948-FA97-4CBE-B7AD-7BA0E7B08C58}" type="pres">
      <dgm:prSet presAssocID="{DC12B3C6-A9A7-4BD1-81D3-EF8084541028}" presName="connectorText" presStyleLbl="sibTrans2D1" presStyleIdx="3" presStyleCnt="5"/>
      <dgm:spPr/>
    </dgm:pt>
    <dgm:pt modelId="{E0C3881E-AE7F-49BE-98E0-DC1A822FC3A8}" type="pres">
      <dgm:prSet presAssocID="{34F50CFC-2ED1-4F41-A034-19B64656C997}" presName="node" presStyleLbl="node1" presStyleIdx="3" presStyleCnt="5" custScaleX="124466" custScaleY="115148">
        <dgm:presLayoutVars>
          <dgm:bulletEnabled val="1"/>
        </dgm:presLayoutVars>
      </dgm:prSet>
      <dgm:spPr/>
    </dgm:pt>
    <dgm:pt modelId="{A2F4253E-F900-4D86-A9FA-2A495DED1337}" type="pres">
      <dgm:prSet presAssocID="{C49C70DF-13CD-41D4-8FDA-6B215643BABA}" presName="parTrans" presStyleLbl="sibTrans2D1" presStyleIdx="4" presStyleCnt="5" custScaleX="181306" custLinFactNeighborX="-9612" custLinFactNeighborY="4963"/>
      <dgm:spPr/>
    </dgm:pt>
    <dgm:pt modelId="{B8174C20-F00D-4BE4-AD75-CDF6FFE19E8C}" type="pres">
      <dgm:prSet presAssocID="{C49C70DF-13CD-41D4-8FDA-6B215643BABA}" presName="connectorText" presStyleLbl="sibTrans2D1" presStyleIdx="4" presStyleCnt="5"/>
      <dgm:spPr/>
    </dgm:pt>
    <dgm:pt modelId="{12531ADD-268F-40B9-8542-63338685ECD7}" type="pres">
      <dgm:prSet presAssocID="{A6D0F92D-82AC-4AA8-867D-4437B3618713}" presName="node" presStyleLbl="node1" presStyleIdx="4" presStyleCnt="5" custScaleX="131796" custScaleY="123439" custRadScaleRad="112570" custRadScaleInc="-50">
        <dgm:presLayoutVars>
          <dgm:bulletEnabled val="1"/>
        </dgm:presLayoutVars>
      </dgm:prSet>
      <dgm:spPr/>
    </dgm:pt>
  </dgm:ptLst>
  <dgm:cxnLst>
    <dgm:cxn modelId="{1DC26303-8D53-417F-9CCE-52AEBED0640E}" srcId="{FDC63FEA-C81A-4BFF-99A7-5D5CD542EF4D}" destId="{7A36B5F6-DF28-40A2-90DD-7E0F6E1EDEA4}" srcOrd="0" destOrd="0" parTransId="{36FD075D-469E-468D-8CBA-7E261B53FF9A}" sibTransId="{AFACADC2-77B9-463B-8AA1-76B448EF0485}"/>
    <dgm:cxn modelId="{3FFA191B-0D5D-4007-B50F-D83C96225E21}" type="presOf" srcId="{2CDABFDF-A908-4CC3-9B5C-C9B453E38C32}" destId="{56266E54-0E08-4426-8BB1-379C09E1E7A7}" srcOrd="1" destOrd="0" presId="urn:microsoft.com/office/officeart/2005/8/layout/radial5"/>
    <dgm:cxn modelId="{0455E42C-FD33-4065-8207-3743EC44E8EB}" type="presOf" srcId="{DC12B3C6-A9A7-4BD1-81D3-EF8084541028}" destId="{11224815-55D1-4652-A0CE-FBA926C669F2}" srcOrd="0" destOrd="0" presId="urn:microsoft.com/office/officeart/2005/8/layout/radial5"/>
    <dgm:cxn modelId="{B0AC332F-8B59-4B1A-B00C-3A3EA4F8A594}" type="presOf" srcId="{34F50CFC-2ED1-4F41-A034-19B64656C997}" destId="{E0C3881E-AE7F-49BE-98E0-DC1A822FC3A8}" srcOrd="0" destOrd="0" presId="urn:microsoft.com/office/officeart/2005/8/layout/radial5"/>
    <dgm:cxn modelId="{40EAB15D-46E0-401C-82DA-9F4961F79329}" type="presOf" srcId="{C49C70DF-13CD-41D4-8FDA-6B215643BABA}" destId="{B8174C20-F00D-4BE4-AD75-CDF6FFE19E8C}" srcOrd="1" destOrd="0" presId="urn:microsoft.com/office/officeart/2005/8/layout/radial5"/>
    <dgm:cxn modelId="{48312C60-23C2-4A89-AA2D-F23C90023AA6}" srcId="{7A36B5F6-DF28-40A2-90DD-7E0F6E1EDEA4}" destId="{E9CF89DA-8B9C-4138-ABC8-6738A122FB01}" srcOrd="2" destOrd="0" parTransId="{7F292640-1DE0-4169-B62F-E087CBA91C58}" sibTransId="{892A3A42-A6BD-403C-B9AB-2A651F062A7C}"/>
    <dgm:cxn modelId="{921FA663-C080-4E70-B27C-D9CB7A1CA2DC}" type="presOf" srcId="{A6D0F92D-82AC-4AA8-867D-4437B3618713}" destId="{12531ADD-268F-40B9-8542-63338685ECD7}" srcOrd="0" destOrd="0" presId="urn:microsoft.com/office/officeart/2005/8/layout/radial5"/>
    <dgm:cxn modelId="{56B36659-ACD1-410F-B9B6-6FB4CC91E165}" srcId="{7A36B5F6-DF28-40A2-90DD-7E0F6E1EDEA4}" destId="{5B3C5EAE-6A70-4F58-B801-233F8219D596}" srcOrd="1" destOrd="0" parTransId="{2CDABFDF-A908-4CC3-9B5C-C9B453E38C32}" sibTransId="{7496A402-74DF-4167-B1CF-9AC774340EB5}"/>
    <dgm:cxn modelId="{08FA1E7D-49BF-4DB7-9AA3-875E60CEC871}" srcId="{7A36B5F6-DF28-40A2-90DD-7E0F6E1EDEA4}" destId="{A6D0F92D-82AC-4AA8-867D-4437B3618713}" srcOrd="4" destOrd="0" parTransId="{C49C70DF-13CD-41D4-8FDA-6B215643BABA}" sibTransId="{DA5D1754-8B47-40D3-BCCE-17439A6A3E59}"/>
    <dgm:cxn modelId="{CC38C28B-30DB-42F0-810C-3CB744C515B1}" type="presOf" srcId="{FDC63FEA-C81A-4BFF-99A7-5D5CD542EF4D}" destId="{87DB980B-C1DF-4282-BDB0-A88CCC67F136}" srcOrd="0" destOrd="0" presId="urn:microsoft.com/office/officeart/2005/8/layout/radial5"/>
    <dgm:cxn modelId="{5F1B158D-B9D2-4961-B7F4-F42D1BECFB28}" type="presOf" srcId="{7F292640-1DE0-4169-B62F-E087CBA91C58}" destId="{70E19E41-61E6-447A-B335-CD738811C0E1}" srcOrd="1" destOrd="0" presId="urn:microsoft.com/office/officeart/2005/8/layout/radial5"/>
    <dgm:cxn modelId="{1C73468F-96F1-42F3-B80B-FB54D953542B}" type="presOf" srcId="{0FC3F719-689B-43AD-8332-31891B1AC316}" destId="{F5D82D21-3178-433A-B21E-A066C8DDA07B}" srcOrd="1" destOrd="0" presId="urn:microsoft.com/office/officeart/2005/8/layout/radial5"/>
    <dgm:cxn modelId="{82E41C9F-76FE-44FF-8C55-D07CB0D593AE}" type="presOf" srcId="{C49C70DF-13CD-41D4-8FDA-6B215643BABA}" destId="{A2F4253E-F900-4D86-A9FA-2A495DED1337}" srcOrd="0" destOrd="0" presId="urn:microsoft.com/office/officeart/2005/8/layout/radial5"/>
    <dgm:cxn modelId="{9C2764AA-86F0-42BA-84B6-58CB3F7391E8}" type="presOf" srcId="{131F2A44-DB36-4055-B446-ADA19D636437}" destId="{D54DE2FB-6A0C-43E1-AF8F-020062B8AFA7}" srcOrd="0" destOrd="0" presId="urn:microsoft.com/office/officeart/2005/8/layout/radial5"/>
    <dgm:cxn modelId="{EF6921AC-9DF7-4D94-8179-52B0C243BFCF}" type="presOf" srcId="{E9CF89DA-8B9C-4138-ABC8-6738A122FB01}" destId="{34934402-F8F0-47EC-A823-6E0C4EAF49D5}" srcOrd="0" destOrd="0" presId="urn:microsoft.com/office/officeart/2005/8/layout/radial5"/>
    <dgm:cxn modelId="{BA2970B8-C048-4F6C-B9E0-56063C0FFAD0}" type="presOf" srcId="{DC12B3C6-A9A7-4BD1-81D3-EF8084541028}" destId="{671DA948-FA97-4CBE-B7AD-7BA0E7B08C58}" srcOrd="1" destOrd="0" presId="urn:microsoft.com/office/officeart/2005/8/layout/radial5"/>
    <dgm:cxn modelId="{93C0D9BC-5267-4536-84BE-648DA1564362}" srcId="{7A36B5F6-DF28-40A2-90DD-7E0F6E1EDEA4}" destId="{131F2A44-DB36-4055-B446-ADA19D636437}" srcOrd="0" destOrd="0" parTransId="{0FC3F719-689B-43AD-8332-31891B1AC316}" sibTransId="{01D077BE-3E8A-499C-8997-85EE3C0A015C}"/>
    <dgm:cxn modelId="{912D18BF-46D1-43DC-8B8F-33C7F069222B}" type="presOf" srcId="{0FC3F719-689B-43AD-8332-31891B1AC316}" destId="{51CA45F6-916B-4A7F-870E-772634B3E9E5}" srcOrd="0" destOrd="0" presId="urn:microsoft.com/office/officeart/2005/8/layout/radial5"/>
    <dgm:cxn modelId="{05832CC1-0E17-49A0-9133-028E3843D86C}" type="presOf" srcId="{7A36B5F6-DF28-40A2-90DD-7E0F6E1EDEA4}" destId="{3FFCB043-451F-4437-B866-E196D2F32C93}" srcOrd="0" destOrd="0" presId="urn:microsoft.com/office/officeart/2005/8/layout/radial5"/>
    <dgm:cxn modelId="{F2EAD5C4-3A64-40EC-ADC3-DF8DDAA8417E}" type="presOf" srcId="{7F292640-1DE0-4169-B62F-E087CBA91C58}" destId="{172F07E4-6222-416A-A5FD-63264C9638D7}" srcOrd="0" destOrd="0" presId="urn:microsoft.com/office/officeart/2005/8/layout/radial5"/>
    <dgm:cxn modelId="{10415ED5-3C24-4694-A16D-56EBD09CA5F2}" type="presOf" srcId="{5B3C5EAE-6A70-4F58-B801-233F8219D596}" destId="{5C542724-3C20-4871-A9AF-FEEF8BDAC1A6}" srcOrd="0" destOrd="0" presId="urn:microsoft.com/office/officeart/2005/8/layout/radial5"/>
    <dgm:cxn modelId="{82AAADD9-FF5D-4639-8B42-3A4F0B857FE5}" type="presOf" srcId="{2CDABFDF-A908-4CC3-9B5C-C9B453E38C32}" destId="{87794A6E-E1C0-4739-8FC2-62A9D9A614AD}" srcOrd="0" destOrd="0" presId="urn:microsoft.com/office/officeart/2005/8/layout/radial5"/>
    <dgm:cxn modelId="{809649F1-1610-40EE-A808-E4EDBF977442}" srcId="{7A36B5F6-DF28-40A2-90DD-7E0F6E1EDEA4}" destId="{34F50CFC-2ED1-4F41-A034-19B64656C997}" srcOrd="3" destOrd="0" parTransId="{DC12B3C6-A9A7-4BD1-81D3-EF8084541028}" sibTransId="{8CD8881D-DB8D-4B7A-B8F4-F2F85275D659}"/>
    <dgm:cxn modelId="{081E1431-D822-47BC-AF0E-66EFE124CA31}" type="presParOf" srcId="{87DB980B-C1DF-4282-BDB0-A88CCC67F136}" destId="{3FFCB043-451F-4437-B866-E196D2F32C93}" srcOrd="0" destOrd="0" presId="urn:microsoft.com/office/officeart/2005/8/layout/radial5"/>
    <dgm:cxn modelId="{D37826D4-7908-48E7-A76B-E25FC77510E3}" type="presParOf" srcId="{87DB980B-C1DF-4282-BDB0-A88CCC67F136}" destId="{51CA45F6-916B-4A7F-870E-772634B3E9E5}" srcOrd="1" destOrd="0" presId="urn:microsoft.com/office/officeart/2005/8/layout/radial5"/>
    <dgm:cxn modelId="{19CE485D-1B4F-4DAF-8114-089C6479163B}" type="presParOf" srcId="{51CA45F6-916B-4A7F-870E-772634B3E9E5}" destId="{F5D82D21-3178-433A-B21E-A066C8DDA07B}" srcOrd="0" destOrd="0" presId="urn:microsoft.com/office/officeart/2005/8/layout/radial5"/>
    <dgm:cxn modelId="{F7AF3D88-5FCD-4051-8847-16DD1F4513D5}" type="presParOf" srcId="{87DB980B-C1DF-4282-BDB0-A88CCC67F136}" destId="{D54DE2FB-6A0C-43E1-AF8F-020062B8AFA7}" srcOrd="2" destOrd="0" presId="urn:microsoft.com/office/officeart/2005/8/layout/radial5"/>
    <dgm:cxn modelId="{10DE207C-1D7B-4F00-8B80-1A312526A9B3}" type="presParOf" srcId="{87DB980B-C1DF-4282-BDB0-A88CCC67F136}" destId="{87794A6E-E1C0-4739-8FC2-62A9D9A614AD}" srcOrd="3" destOrd="0" presId="urn:microsoft.com/office/officeart/2005/8/layout/radial5"/>
    <dgm:cxn modelId="{AA16382B-C422-411F-9146-C40906455983}" type="presParOf" srcId="{87794A6E-E1C0-4739-8FC2-62A9D9A614AD}" destId="{56266E54-0E08-4426-8BB1-379C09E1E7A7}" srcOrd="0" destOrd="0" presId="urn:microsoft.com/office/officeart/2005/8/layout/radial5"/>
    <dgm:cxn modelId="{1C3382FE-ECCB-4BDC-9C8C-CD78613DBE83}" type="presParOf" srcId="{87DB980B-C1DF-4282-BDB0-A88CCC67F136}" destId="{5C542724-3C20-4871-A9AF-FEEF8BDAC1A6}" srcOrd="4" destOrd="0" presId="urn:microsoft.com/office/officeart/2005/8/layout/radial5"/>
    <dgm:cxn modelId="{1B262873-4637-4531-81BF-757FAB611650}" type="presParOf" srcId="{87DB980B-C1DF-4282-BDB0-A88CCC67F136}" destId="{172F07E4-6222-416A-A5FD-63264C9638D7}" srcOrd="5" destOrd="0" presId="urn:microsoft.com/office/officeart/2005/8/layout/radial5"/>
    <dgm:cxn modelId="{159A4678-90A0-43B1-8206-8FF65620EE23}" type="presParOf" srcId="{172F07E4-6222-416A-A5FD-63264C9638D7}" destId="{70E19E41-61E6-447A-B335-CD738811C0E1}" srcOrd="0" destOrd="0" presId="urn:microsoft.com/office/officeart/2005/8/layout/radial5"/>
    <dgm:cxn modelId="{EB2D549A-77E5-4E22-B789-55ED8F60F28A}" type="presParOf" srcId="{87DB980B-C1DF-4282-BDB0-A88CCC67F136}" destId="{34934402-F8F0-47EC-A823-6E0C4EAF49D5}" srcOrd="6" destOrd="0" presId="urn:microsoft.com/office/officeart/2005/8/layout/radial5"/>
    <dgm:cxn modelId="{A261620C-966D-490B-B8B1-332F1FE20183}" type="presParOf" srcId="{87DB980B-C1DF-4282-BDB0-A88CCC67F136}" destId="{11224815-55D1-4652-A0CE-FBA926C669F2}" srcOrd="7" destOrd="0" presId="urn:microsoft.com/office/officeart/2005/8/layout/radial5"/>
    <dgm:cxn modelId="{9121FA29-6211-4D53-B53B-78661B03D3C3}" type="presParOf" srcId="{11224815-55D1-4652-A0CE-FBA926C669F2}" destId="{671DA948-FA97-4CBE-B7AD-7BA0E7B08C58}" srcOrd="0" destOrd="0" presId="urn:microsoft.com/office/officeart/2005/8/layout/radial5"/>
    <dgm:cxn modelId="{8D4F94CE-085F-438E-A5AF-C731921FD3A4}" type="presParOf" srcId="{87DB980B-C1DF-4282-BDB0-A88CCC67F136}" destId="{E0C3881E-AE7F-49BE-98E0-DC1A822FC3A8}" srcOrd="8" destOrd="0" presId="urn:microsoft.com/office/officeart/2005/8/layout/radial5"/>
    <dgm:cxn modelId="{112A50FB-75E9-4DE3-9F26-0559086522CD}" type="presParOf" srcId="{87DB980B-C1DF-4282-BDB0-A88CCC67F136}" destId="{A2F4253E-F900-4D86-A9FA-2A495DED1337}" srcOrd="9" destOrd="0" presId="urn:microsoft.com/office/officeart/2005/8/layout/radial5"/>
    <dgm:cxn modelId="{C6983715-3152-4C2E-BCE9-8E6E0ACBE79B}" type="presParOf" srcId="{A2F4253E-F900-4D86-A9FA-2A495DED1337}" destId="{B8174C20-F00D-4BE4-AD75-CDF6FFE19E8C}" srcOrd="0" destOrd="0" presId="urn:microsoft.com/office/officeart/2005/8/layout/radial5"/>
    <dgm:cxn modelId="{0AE96906-CDF7-4B91-926F-E99A27821598}" type="presParOf" srcId="{87DB980B-C1DF-4282-BDB0-A88CCC67F136}" destId="{12531ADD-268F-40B9-8542-63338685ECD7}"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CB043-451F-4437-B866-E196D2F32C93}">
      <dsp:nvSpPr>
        <dsp:cNvPr id="0" name=""/>
        <dsp:cNvSpPr/>
      </dsp:nvSpPr>
      <dsp:spPr>
        <a:xfrm>
          <a:off x="3445782" y="1435457"/>
          <a:ext cx="1511203" cy="103030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Helvetica" panose="020B0604020202020204" pitchFamily="34" charset="0"/>
              <a:cs typeface="Helvetica" panose="020B0604020202020204" pitchFamily="34" charset="0"/>
            </a:rPr>
            <a:t>FLS</a:t>
          </a:r>
          <a:r>
            <a:rPr lang="en-US" sz="1300" b="1" kern="1200">
              <a:solidFill>
                <a:schemeClr val="tx1"/>
              </a:solidFill>
              <a:latin typeface="Helvetica" panose="020B0604020202020204" pitchFamily="34" charset="0"/>
              <a:cs typeface="Helvetica" panose="020B0604020202020204" pitchFamily="34" charset="0"/>
            </a:rPr>
            <a:t> </a:t>
          </a:r>
          <a:r>
            <a:rPr lang="en-US" sz="1300" b="1" kern="1200">
              <a:solidFill>
                <a:schemeClr val="bg1"/>
              </a:solidFill>
              <a:latin typeface="Helvetica" panose="020B0604020202020204" pitchFamily="34" charset="0"/>
              <a:cs typeface="Helvetica" panose="020B0604020202020204" pitchFamily="34" charset="0"/>
            </a:rPr>
            <a:t>Coordinator/ Physician</a:t>
          </a:r>
          <a:r>
            <a:rPr lang="en-US" sz="1300" b="1" kern="1200">
              <a:solidFill>
                <a:schemeClr val="tx1"/>
              </a:solidFill>
              <a:latin typeface="Helvetica" panose="020B0604020202020204" pitchFamily="34" charset="0"/>
              <a:cs typeface="Helvetica" panose="020B0604020202020204" pitchFamily="34" charset="0"/>
            </a:rPr>
            <a:t> </a:t>
          </a:r>
          <a:r>
            <a:rPr lang="en-US" sz="1300" b="1" kern="1200">
              <a:solidFill>
                <a:schemeClr val="bg1"/>
              </a:solidFill>
              <a:latin typeface="Helvetica" panose="020B0604020202020204" pitchFamily="34" charset="0"/>
              <a:cs typeface="Helvetica" panose="020B0604020202020204" pitchFamily="34" charset="0"/>
            </a:rPr>
            <a:t>Champion</a:t>
          </a:r>
          <a:endParaRPr lang="en-US" sz="1300" b="1" kern="1200" dirty="0">
            <a:solidFill>
              <a:schemeClr val="bg1"/>
            </a:solidFill>
            <a:latin typeface="Helvetica" panose="020B0604020202020204" pitchFamily="34" charset="0"/>
            <a:cs typeface="Helvetica" panose="020B0604020202020204" pitchFamily="34" charset="0"/>
          </a:endParaRPr>
        </a:p>
      </dsp:txBody>
      <dsp:txXfrm>
        <a:off x="3667093" y="1586342"/>
        <a:ext cx="1068581" cy="728537"/>
      </dsp:txXfrm>
    </dsp:sp>
    <dsp:sp modelId="{51CA45F6-916B-4A7F-870E-772634B3E9E5}">
      <dsp:nvSpPr>
        <dsp:cNvPr id="0" name=""/>
        <dsp:cNvSpPr/>
      </dsp:nvSpPr>
      <dsp:spPr>
        <a:xfrm rot="16138224">
          <a:off x="4001647" y="1066865"/>
          <a:ext cx="374030" cy="351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dirty="0">
            <a:solidFill>
              <a:schemeClr val="tx1"/>
            </a:solidFill>
          </a:endParaRPr>
        </a:p>
      </dsp:txBody>
      <dsp:txXfrm rot="10800000">
        <a:off x="4055366" y="1189988"/>
        <a:ext cx="268488" cy="211085"/>
      </dsp:txXfrm>
    </dsp:sp>
    <dsp:sp modelId="{D54DE2FB-6A0C-43E1-AF8F-020062B8AFA7}">
      <dsp:nvSpPr>
        <dsp:cNvPr id="0" name=""/>
        <dsp:cNvSpPr/>
      </dsp:nvSpPr>
      <dsp:spPr>
        <a:xfrm>
          <a:off x="3621535" y="-50607"/>
          <a:ext cx="1107334" cy="10888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latin typeface="Helvetica" panose="020B0604020202020204" pitchFamily="34" charset="0"/>
              <a:cs typeface="Helvetica" panose="020B0604020202020204" pitchFamily="34" charset="0"/>
            </a:rPr>
            <a:t>Primary</a:t>
          </a:r>
          <a:r>
            <a:rPr lang="en-US" sz="1400" b="1" kern="1200">
              <a:solidFill>
                <a:schemeClr val="tx1"/>
              </a:solidFill>
              <a:latin typeface="Helvetica" panose="020B0604020202020204" pitchFamily="34" charset="0"/>
              <a:cs typeface="Helvetica" panose="020B0604020202020204" pitchFamily="34" charset="0"/>
            </a:rPr>
            <a:t> </a:t>
          </a:r>
          <a:r>
            <a:rPr lang="en-US" sz="1400" b="1" kern="1200">
              <a:solidFill>
                <a:schemeClr val="bg1"/>
              </a:solidFill>
              <a:latin typeface="Helvetica" panose="020B0604020202020204" pitchFamily="34" charset="0"/>
              <a:cs typeface="Helvetica" panose="020B0604020202020204" pitchFamily="34" charset="0"/>
            </a:rPr>
            <a:t>Care</a:t>
          </a:r>
          <a:endParaRPr lang="en-US" sz="1400" b="1" kern="1200" dirty="0">
            <a:solidFill>
              <a:schemeClr val="bg1"/>
            </a:solidFill>
            <a:latin typeface="Helvetica" panose="020B0604020202020204" pitchFamily="34" charset="0"/>
            <a:cs typeface="Helvetica" panose="020B0604020202020204" pitchFamily="34" charset="0"/>
          </a:endParaRPr>
        </a:p>
      </dsp:txBody>
      <dsp:txXfrm>
        <a:off x="3783700" y="108846"/>
        <a:ext cx="783004" cy="769906"/>
      </dsp:txXfrm>
    </dsp:sp>
    <dsp:sp modelId="{87794A6E-E1C0-4739-8FC2-62A9D9A614AD}">
      <dsp:nvSpPr>
        <dsp:cNvPr id="0" name=""/>
        <dsp:cNvSpPr/>
      </dsp:nvSpPr>
      <dsp:spPr>
        <a:xfrm rot="20705502">
          <a:off x="4914032" y="1535596"/>
          <a:ext cx="370945" cy="351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dirty="0">
            <a:solidFill>
              <a:schemeClr val="tx1"/>
            </a:solidFill>
          </a:endParaRPr>
        </a:p>
      </dsp:txBody>
      <dsp:txXfrm>
        <a:off x="4915808" y="1619534"/>
        <a:ext cx="265403" cy="211085"/>
      </dsp:txXfrm>
    </dsp:sp>
    <dsp:sp modelId="{5C542724-3C20-4871-A9AF-FEEF8BDAC1A6}">
      <dsp:nvSpPr>
        <dsp:cNvPr id="0" name=""/>
        <dsp:cNvSpPr/>
      </dsp:nvSpPr>
      <dsp:spPr>
        <a:xfrm>
          <a:off x="5288228" y="929216"/>
          <a:ext cx="1122120" cy="11653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Helvetica" panose="020B0604020202020204" pitchFamily="34" charset="0"/>
              <a:cs typeface="Helvetica" panose="020B0604020202020204" pitchFamily="34" charset="0"/>
            </a:rPr>
            <a:t>Medical</a:t>
          </a:r>
          <a:r>
            <a:rPr lang="en-US" sz="1100" b="1" kern="1200">
              <a:solidFill>
                <a:schemeClr val="tx1"/>
              </a:solidFill>
              <a:latin typeface="Helvetica" panose="020B0604020202020204" pitchFamily="34" charset="0"/>
              <a:cs typeface="Helvetica" panose="020B0604020202020204" pitchFamily="34" charset="0"/>
            </a:rPr>
            <a:t> </a:t>
          </a:r>
          <a:r>
            <a:rPr lang="en-US" sz="1100" b="1" kern="1200">
              <a:solidFill>
                <a:schemeClr val="bg1"/>
              </a:solidFill>
              <a:latin typeface="Helvetica" panose="020B0604020202020204" pitchFamily="34" charset="0"/>
              <a:cs typeface="Helvetica" panose="020B0604020202020204" pitchFamily="34" charset="0"/>
            </a:rPr>
            <a:t>Specialists</a:t>
          </a:r>
          <a:endParaRPr lang="en-US" sz="1100" b="1" kern="1200" dirty="0">
            <a:solidFill>
              <a:schemeClr val="bg1"/>
            </a:solidFill>
            <a:latin typeface="Helvetica" panose="020B0604020202020204" pitchFamily="34" charset="0"/>
            <a:cs typeface="Helvetica" panose="020B0604020202020204" pitchFamily="34" charset="0"/>
          </a:endParaRPr>
        </a:p>
      </dsp:txBody>
      <dsp:txXfrm>
        <a:off x="5452559" y="1099875"/>
        <a:ext cx="793458" cy="824012"/>
      </dsp:txXfrm>
    </dsp:sp>
    <dsp:sp modelId="{172F07E4-6222-416A-A5FD-63264C9638D7}">
      <dsp:nvSpPr>
        <dsp:cNvPr id="0" name=""/>
        <dsp:cNvSpPr/>
      </dsp:nvSpPr>
      <dsp:spPr>
        <a:xfrm rot="3278718">
          <a:off x="4468193" y="2388180"/>
          <a:ext cx="315902" cy="351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dirty="0">
            <a:solidFill>
              <a:schemeClr val="tx1"/>
            </a:solidFill>
          </a:endParaRPr>
        </a:p>
      </dsp:txBody>
      <dsp:txXfrm>
        <a:off x="4488160" y="2419894"/>
        <a:ext cx="221131" cy="211085"/>
      </dsp:txXfrm>
    </dsp:sp>
    <dsp:sp modelId="{34934402-F8F0-47EC-A823-6E0C4EAF49D5}">
      <dsp:nvSpPr>
        <dsp:cNvPr id="0" name=""/>
        <dsp:cNvSpPr/>
      </dsp:nvSpPr>
      <dsp:spPr>
        <a:xfrm>
          <a:off x="4471301" y="2573526"/>
          <a:ext cx="1110138" cy="10798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Helvetica" panose="020B0604020202020204" pitchFamily="34" charset="0"/>
              <a:cs typeface="Helvetica" panose="020B0604020202020204" pitchFamily="34" charset="0"/>
            </a:rPr>
            <a:t>Nursing,</a:t>
          </a:r>
          <a:r>
            <a:rPr lang="en-US" sz="1100" b="1" kern="1200">
              <a:solidFill>
                <a:schemeClr val="tx1"/>
              </a:solidFill>
              <a:latin typeface="Helvetica" panose="020B0604020202020204" pitchFamily="34" charset="0"/>
              <a:cs typeface="Helvetica" panose="020B0604020202020204" pitchFamily="34" charset="0"/>
            </a:rPr>
            <a:t> </a:t>
          </a:r>
          <a:r>
            <a:rPr lang="en-US" sz="1100" b="1" kern="1200">
              <a:solidFill>
                <a:schemeClr val="bg1"/>
              </a:solidFill>
              <a:latin typeface="Helvetica" panose="020B0604020202020204" pitchFamily="34" charset="0"/>
              <a:cs typeface="Helvetica" panose="020B0604020202020204" pitchFamily="34" charset="0"/>
            </a:rPr>
            <a:t>physical</a:t>
          </a:r>
          <a:r>
            <a:rPr lang="en-US" sz="1100" b="1" kern="1200">
              <a:solidFill>
                <a:schemeClr val="tx1"/>
              </a:solidFill>
              <a:latin typeface="Helvetica" panose="020B0604020202020204" pitchFamily="34" charset="0"/>
              <a:cs typeface="Helvetica" panose="020B0604020202020204" pitchFamily="34" charset="0"/>
            </a:rPr>
            <a:t> </a:t>
          </a:r>
          <a:r>
            <a:rPr lang="en-US" sz="1100" b="1" kern="1200">
              <a:solidFill>
                <a:schemeClr val="bg1"/>
              </a:solidFill>
              <a:latin typeface="Helvetica" panose="020B0604020202020204" pitchFamily="34" charset="0"/>
              <a:cs typeface="Helvetica" panose="020B0604020202020204" pitchFamily="34" charset="0"/>
            </a:rPr>
            <a:t>therapy, nutritionist</a:t>
          </a:r>
          <a:endParaRPr lang="en-US" sz="1100" b="1" kern="1200" dirty="0">
            <a:solidFill>
              <a:schemeClr val="bg1"/>
            </a:solidFill>
            <a:latin typeface="Helvetica" panose="020B0604020202020204" pitchFamily="34" charset="0"/>
            <a:cs typeface="Helvetica" panose="020B0604020202020204" pitchFamily="34" charset="0"/>
          </a:endParaRPr>
        </a:p>
      </dsp:txBody>
      <dsp:txXfrm>
        <a:off x="4633877" y="2731659"/>
        <a:ext cx="784986" cy="763534"/>
      </dsp:txXfrm>
    </dsp:sp>
    <dsp:sp modelId="{11224815-55D1-4652-A0CE-FBA926C669F2}">
      <dsp:nvSpPr>
        <dsp:cNvPr id="0" name=""/>
        <dsp:cNvSpPr/>
      </dsp:nvSpPr>
      <dsp:spPr>
        <a:xfrm rot="7622084">
          <a:off x="3646401" y="2337671"/>
          <a:ext cx="260446" cy="351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dirty="0">
            <a:solidFill>
              <a:schemeClr val="tx1"/>
            </a:solidFill>
          </a:endParaRPr>
        </a:p>
      </dsp:txBody>
      <dsp:txXfrm rot="10800000">
        <a:off x="3708998" y="2376846"/>
        <a:ext cx="182312" cy="211085"/>
      </dsp:txXfrm>
    </dsp:sp>
    <dsp:sp modelId="{E0C3881E-AE7F-49BE-98E0-DC1A822FC3A8}">
      <dsp:nvSpPr>
        <dsp:cNvPr id="0" name=""/>
        <dsp:cNvSpPr/>
      </dsp:nvSpPr>
      <dsp:spPr>
        <a:xfrm>
          <a:off x="2680091" y="2517692"/>
          <a:ext cx="1287883" cy="11914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0"/>
            </a:lnSpc>
            <a:spcBef>
              <a:spcPct val="0"/>
            </a:spcBef>
            <a:spcAft>
              <a:spcPct val="35000"/>
            </a:spcAft>
            <a:buNone/>
          </a:pPr>
          <a:r>
            <a:rPr lang="en-US" sz="1100" b="1" kern="1200">
              <a:solidFill>
                <a:schemeClr val="bg1"/>
              </a:solidFill>
              <a:latin typeface="Helvetica" panose="020B0604020202020204" pitchFamily="34" charset="0"/>
              <a:cs typeface="Helvetica" panose="020B0604020202020204" pitchFamily="34" charset="0"/>
            </a:rPr>
            <a:t>Hospital/</a:t>
          </a:r>
        </a:p>
        <a:p>
          <a:pPr marL="0" lvl="0" indent="0" algn="ctr" defTabSz="488950">
            <a:lnSpc>
              <a:spcPct val="90000"/>
            </a:lnSpc>
            <a:spcBef>
              <a:spcPct val="0"/>
            </a:spcBef>
            <a:spcAft>
              <a:spcPct val="35000"/>
            </a:spcAft>
            <a:buNone/>
          </a:pPr>
          <a:r>
            <a:rPr lang="en-US" sz="1100" b="1" kern="1200">
              <a:solidFill>
                <a:schemeClr val="bg1"/>
              </a:solidFill>
              <a:latin typeface="Helvetica" panose="020B0604020202020204" pitchFamily="34" charset="0"/>
              <a:cs typeface="Helvetica" panose="020B0604020202020204" pitchFamily="34" charset="0"/>
            </a:rPr>
            <a:t>Emergency Department</a:t>
          </a:r>
          <a:endParaRPr lang="en-US" sz="1100" b="1" kern="1200" dirty="0">
            <a:solidFill>
              <a:schemeClr val="bg1"/>
            </a:solidFill>
            <a:latin typeface="Helvetica" panose="020B0604020202020204" pitchFamily="34" charset="0"/>
            <a:cs typeface="Helvetica" panose="020B0604020202020204" pitchFamily="34" charset="0"/>
          </a:endParaRPr>
        </a:p>
      </dsp:txBody>
      <dsp:txXfrm>
        <a:off x="2868697" y="2692178"/>
        <a:ext cx="910671" cy="842496"/>
      </dsp:txXfrm>
    </dsp:sp>
    <dsp:sp modelId="{A2F4253E-F900-4D86-A9FA-2A495DED1337}">
      <dsp:nvSpPr>
        <dsp:cNvPr id="0" name=""/>
        <dsp:cNvSpPr/>
      </dsp:nvSpPr>
      <dsp:spPr>
        <a:xfrm rot="11879353">
          <a:off x="3258012" y="1531244"/>
          <a:ext cx="252830" cy="351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dirty="0">
            <a:solidFill>
              <a:schemeClr val="tx1"/>
            </a:solidFill>
          </a:endParaRPr>
        </a:p>
      </dsp:txBody>
      <dsp:txXfrm rot="10800000">
        <a:off x="3332007" y="1613318"/>
        <a:ext cx="176981" cy="211085"/>
      </dsp:txXfrm>
    </dsp:sp>
    <dsp:sp modelId="{12531ADD-268F-40B9-8542-63338685ECD7}">
      <dsp:nvSpPr>
        <dsp:cNvPr id="0" name=""/>
        <dsp:cNvSpPr/>
      </dsp:nvSpPr>
      <dsp:spPr>
        <a:xfrm>
          <a:off x="1942842" y="800016"/>
          <a:ext cx="1363729" cy="12772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Helvetica" panose="020B0604020202020204" pitchFamily="34" charset="0"/>
              <a:cs typeface="Helvetica" panose="020B0604020202020204" pitchFamily="34" charset="0"/>
            </a:rPr>
            <a:t>Orthopaedics</a:t>
          </a:r>
          <a:endParaRPr lang="en-US" sz="1100" b="1" kern="1200" dirty="0">
            <a:solidFill>
              <a:schemeClr val="bg1"/>
            </a:solidFill>
            <a:latin typeface="Helvetica" panose="020B0604020202020204" pitchFamily="34" charset="0"/>
            <a:cs typeface="Helvetica" panose="020B0604020202020204" pitchFamily="34" charset="0"/>
          </a:endParaRPr>
        </a:p>
      </dsp:txBody>
      <dsp:txXfrm>
        <a:off x="2142555" y="987066"/>
        <a:ext cx="964303" cy="90315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r>
              <a:rPr lang="en-US" b="1" dirty="0"/>
              <a:t>Michigan Neurosurgical Institute</a:t>
            </a:r>
          </a:p>
          <a:p>
            <a:r>
              <a:rPr lang="en-US" dirty="0"/>
              <a:t>Fracture Liaison Service</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r>
              <a:rPr lang="en-US" dirty="0"/>
              <a:t>May 2014</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r>
              <a:rPr lang="en-US" dirty="0"/>
              <a:t>810-606-7200</a:t>
            </a:r>
          </a:p>
          <a:p>
            <a:r>
              <a:rPr lang="en-US" dirty="0"/>
              <a:t>www.michneurosurgical.com</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3F2352DE-026B-4B56-8316-D39959E3BD60}" type="slidenum">
              <a:rPr lang="en-US" smtClean="0"/>
              <a:pPr/>
              <a:t>‹#›</a:t>
            </a:fld>
            <a:endParaRPr lang="en-US" dirty="0"/>
          </a:p>
        </p:txBody>
      </p:sp>
    </p:spTree>
    <p:extLst>
      <p:ext uri="{BB962C8B-B14F-4D97-AF65-F5344CB8AC3E}">
        <p14:creationId xmlns:p14="http://schemas.microsoft.com/office/powerpoint/2010/main" val="92896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CD9D4B4-0EC2-42AE-ABEC-26842DCC58CF}" type="datetimeFigureOut">
              <a:rPr lang="en-US" smtClean="0"/>
              <a:pPr/>
              <a:t>4/7/2019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391105E4-9E70-4B8C-B294-1B0219D99967}" type="slidenum">
              <a:rPr lang="en-US" smtClean="0"/>
              <a:pPr/>
              <a:t>‹#›</a:t>
            </a:fld>
            <a:endParaRPr lang="en-US" dirty="0"/>
          </a:p>
        </p:txBody>
      </p:sp>
    </p:spTree>
    <p:extLst>
      <p:ext uri="{BB962C8B-B14F-4D97-AF65-F5344CB8AC3E}">
        <p14:creationId xmlns:p14="http://schemas.microsoft.com/office/powerpoint/2010/main" val="32176552"/>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dirty="0"/>
          </a:p>
        </p:txBody>
      </p:sp>
    </p:spTree>
    <p:extLst>
      <p:ext uri="{BB962C8B-B14F-4D97-AF65-F5344CB8AC3E}">
        <p14:creationId xmlns:p14="http://schemas.microsoft.com/office/powerpoint/2010/main" val="156342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17600" y="696913"/>
            <a:ext cx="4646613" cy="3484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688191" y="4415790"/>
            <a:ext cx="5505449" cy="353979"/>
          </a:xfrm>
          <a:prstGeom prst="rect">
            <a:avLst/>
          </a:prstGeom>
        </p:spPr>
        <p:txBody>
          <a:bodyPr lIns="91458" tIns="91458" rIns="91458" bIns="91458" anchor="t" anchorCtr="0">
            <a:spAutoFit/>
          </a:bodyPr>
          <a:lstStyle/>
          <a:p>
            <a:endParaRPr dirty="0"/>
          </a:p>
        </p:txBody>
      </p:sp>
    </p:spTree>
    <p:extLst>
      <p:ext uri="{BB962C8B-B14F-4D97-AF65-F5344CB8AC3E}">
        <p14:creationId xmlns:p14="http://schemas.microsoft.com/office/powerpoint/2010/main" val="84016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16013" y="696913"/>
            <a:ext cx="46497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xfrm>
            <a:off x="841111" y="4260850"/>
            <a:ext cx="504666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ヒラギノ角ゴ Pro W3" charset="-128"/>
              </a:defRPr>
            </a:lvl1pPr>
            <a:lvl2pPr marL="754243" indent="-290093">
              <a:defRPr sz="2400">
                <a:solidFill>
                  <a:schemeClr val="tx1"/>
                </a:solidFill>
                <a:latin typeface="Times" charset="0"/>
                <a:ea typeface="ヒラギノ角ゴ Pro W3" charset="-128"/>
              </a:defRPr>
            </a:lvl2pPr>
            <a:lvl3pPr marL="1160374" indent="-232075">
              <a:defRPr sz="2400">
                <a:solidFill>
                  <a:schemeClr val="tx1"/>
                </a:solidFill>
                <a:latin typeface="Times" charset="0"/>
                <a:ea typeface="ヒラギノ角ゴ Pro W3" charset="-128"/>
              </a:defRPr>
            </a:lvl3pPr>
            <a:lvl4pPr marL="1624523" indent="-232075">
              <a:defRPr sz="2400">
                <a:solidFill>
                  <a:schemeClr val="tx1"/>
                </a:solidFill>
                <a:latin typeface="Times" charset="0"/>
                <a:ea typeface="ヒラギノ角ゴ Pro W3" charset="-128"/>
              </a:defRPr>
            </a:lvl4pPr>
            <a:lvl5pPr marL="2088672" indent="-232075">
              <a:defRPr sz="2400">
                <a:solidFill>
                  <a:schemeClr val="tx1"/>
                </a:solidFill>
                <a:latin typeface="Times" charset="0"/>
                <a:ea typeface="ヒラギノ角ゴ Pro W3" charset="-128"/>
              </a:defRPr>
            </a:lvl5pPr>
            <a:lvl6pPr marL="2552822" indent="-232075" eaLnBrk="0" fontAlgn="base" hangingPunct="0">
              <a:spcBef>
                <a:spcPct val="0"/>
              </a:spcBef>
              <a:spcAft>
                <a:spcPct val="0"/>
              </a:spcAft>
              <a:defRPr sz="2400">
                <a:solidFill>
                  <a:schemeClr val="tx1"/>
                </a:solidFill>
                <a:latin typeface="Times" charset="0"/>
                <a:ea typeface="ヒラギノ角ゴ Pro W3" charset="-128"/>
              </a:defRPr>
            </a:lvl6pPr>
            <a:lvl7pPr marL="3016971" indent="-232075" eaLnBrk="0" fontAlgn="base" hangingPunct="0">
              <a:spcBef>
                <a:spcPct val="0"/>
              </a:spcBef>
              <a:spcAft>
                <a:spcPct val="0"/>
              </a:spcAft>
              <a:defRPr sz="2400">
                <a:solidFill>
                  <a:schemeClr val="tx1"/>
                </a:solidFill>
                <a:latin typeface="Times" charset="0"/>
                <a:ea typeface="ヒラギノ角ゴ Pro W3" charset="-128"/>
              </a:defRPr>
            </a:lvl7pPr>
            <a:lvl8pPr marL="3481121" indent="-232075" eaLnBrk="0" fontAlgn="base" hangingPunct="0">
              <a:spcBef>
                <a:spcPct val="0"/>
              </a:spcBef>
              <a:spcAft>
                <a:spcPct val="0"/>
              </a:spcAft>
              <a:defRPr sz="2400">
                <a:solidFill>
                  <a:schemeClr val="tx1"/>
                </a:solidFill>
                <a:latin typeface="Times" charset="0"/>
                <a:ea typeface="ヒラギノ角ゴ Pro W3" charset="-128"/>
              </a:defRPr>
            </a:lvl8pPr>
            <a:lvl9pPr marL="3945270" indent="-232075" eaLnBrk="0" fontAlgn="base" hangingPunct="0">
              <a:spcBef>
                <a:spcPct val="0"/>
              </a:spcBef>
              <a:spcAft>
                <a:spcPct val="0"/>
              </a:spcAft>
              <a:defRPr sz="2400">
                <a:solidFill>
                  <a:schemeClr val="tx1"/>
                </a:solidFill>
                <a:latin typeface="Times" charset="0"/>
                <a:ea typeface="ヒラギノ角ゴ Pro W3" charset="-128"/>
              </a:defRPr>
            </a:lvl9pPr>
          </a:lstStyle>
          <a:p>
            <a:fld id="{A74FD34D-2990-4920-BC79-6B4614199E4D}" type="slidenum">
              <a:rPr lang="en-US" altLang="en-US" sz="1200" b="1">
                <a:latin typeface="Arial" pitchFamily="34" charset="0"/>
                <a:ea typeface="MS PGothic" pitchFamily="34" charset="-128"/>
              </a:rPr>
              <a:pPr/>
              <a:t>15</a:t>
            </a:fld>
            <a:endParaRPr lang="en-US" altLang="en-US" sz="1200" b="1" dirty="0">
              <a:latin typeface="Arial" pitchFamily="34" charset="0"/>
              <a:ea typeface="MS PGothic" pitchFamily="34" charset="-128"/>
            </a:endParaRPr>
          </a:p>
        </p:txBody>
      </p:sp>
      <p:sp>
        <p:nvSpPr>
          <p:cNvPr id="73733"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charset="0"/>
                <a:ea typeface="ヒラギノ角ゴ Pro W3" charset="-128"/>
              </a:defRPr>
            </a:lvl1pPr>
            <a:lvl2pPr marL="754243" indent="-290093">
              <a:defRPr sz="2400">
                <a:solidFill>
                  <a:schemeClr val="tx1"/>
                </a:solidFill>
                <a:latin typeface="Times" charset="0"/>
                <a:ea typeface="ヒラギノ角ゴ Pro W3" charset="-128"/>
              </a:defRPr>
            </a:lvl2pPr>
            <a:lvl3pPr marL="1160374" indent="-232075">
              <a:defRPr sz="2400">
                <a:solidFill>
                  <a:schemeClr val="tx1"/>
                </a:solidFill>
                <a:latin typeface="Times" charset="0"/>
                <a:ea typeface="ヒラギノ角ゴ Pro W3" charset="-128"/>
              </a:defRPr>
            </a:lvl3pPr>
            <a:lvl4pPr marL="1624523" indent="-232075">
              <a:defRPr sz="2400">
                <a:solidFill>
                  <a:schemeClr val="tx1"/>
                </a:solidFill>
                <a:latin typeface="Times" charset="0"/>
                <a:ea typeface="ヒラギノ角ゴ Pro W3" charset="-128"/>
              </a:defRPr>
            </a:lvl4pPr>
            <a:lvl5pPr marL="2088672" indent="-232075">
              <a:defRPr sz="2400">
                <a:solidFill>
                  <a:schemeClr val="tx1"/>
                </a:solidFill>
                <a:latin typeface="Times" charset="0"/>
                <a:ea typeface="ヒラギノ角ゴ Pro W3" charset="-128"/>
              </a:defRPr>
            </a:lvl5pPr>
            <a:lvl6pPr marL="2552822" indent="-232075" eaLnBrk="0" fontAlgn="base" hangingPunct="0">
              <a:spcBef>
                <a:spcPct val="0"/>
              </a:spcBef>
              <a:spcAft>
                <a:spcPct val="0"/>
              </a:spcAft>
              <a:defRPr sz="2400">
                <a:solidFill>
                  <a:schemeClr val="tx1"/>
                </a:solidFill>
                <a:latin typeface="Times" charset="0"/>
                <a:ea typeface="ヒラギノ角ゴ Pro W3" charset="-128"/>
              </a:defRPr>
            </a:lvl6pPr>
            <a:lvl7pPr marL="3016971" indent="-232075" eaLnBrk="0" fontAlgn="base" hangingPunct="0">
              <a:spcBef>
                <a:spcPct val="0"/>
              </a:spcBef>
              <a:spcAft>
                <a:spcPct val="0"/>
              </a:spcAft>
              <a:defRPr sz="2400">
                <a:solidFill>
                  <a:schemeClr val="tx1"/>
                </a:solidFill>
                <a:latin typeface="Times" charset="0"/>
                <a:ea typeface="ヒラギノ角ゴ Pro W3" charset="-128"/>
              </a:defRPr>
            </a:lvl7pPr>
            <a:lvl8pPr marL="3481121" indent="-232075" eaLnBrk="0" fontAlgn="base" hangingPunct="0">
              <a:spcBef>
                <a:spcPct val="0"/>
              </a:spcBef>
              <a:spcAft>
                <a:spcPct val="0"/>
              </a:spcAft>
              <a:defRPr sz="2400">
                <a:solidFill>
                  <a:schemeClr val="tx1"/>
                </a:solidFill>
                <a:latin typeface="Times" charset="0"/>
                <a:ea typeface="ヒラギノ角ゴ Pro W3" charset="-128"/>
              </a:defRPr>
            </a:lvl8pPr>
            <a:lvl9pPr marL="3945270" indent="-232075" eaLnBrk="0" fontAlgn="base" hangingPunct="0">
              <a:spcBef>
                <a:spcPct val="0"/>
              </a:spcBef>
              <a:spcAft>
                <a:spcPct val="0"/>
              </a:spcAft>
              <a:defRPr sz="2400">
                <a:solidFill>
                  <a:schemeClr val="tx1"/>
                </a:solidFill>
                <a:latin typeface="Times" charset="0"/>
                <a:ea typeface="ヒラギノ角ゴ Pro W3" charset="-128"/>
              </a:defRPr>
            </a:lvl9pPr>
          </a:lstStyle>
          <a:p>
            <a:r>
              <a:rPr lang="en-US" altLang="en-US" sz="1200" dirty="0"/>
              <a:t>Closing the Care Gap: Clinical Bone Health Education, National Osteoporosis Foundation </a:t>
            </a:r>
          </a:p>
        </p:txBody>
      </p:sp>
    </p:spTree>
    <p:extLst>
      <p:ext uri="{BB962C8B-B14F-4D97-AF65-F5344CB8AC3E}">
        <p14:creationId xmlns:p14="http://schemas.microsoft.com/office/powerpoint/2010/main" val="716422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r>
              <a:rPr lang="en-US" dirty="0"/>
              <a:t>Incremental development</a:t>
            </a:r>
            <a:r>
              <a:rPr lang="en-US" baseline="0" dirty="0"/>
              <a:t> of FLS</a:t>
            </a:r>
          </a:p>
          <a:p>
            <a:endParaRPr lang="en-US" baseline="0" dirty="0"/>
          </a:p>
          <a:p>
            <a:pPr marL="227707" indent="-512342"/>
            <a:r>
              <a:rPr lang="en-GB" b="1" dirty="0"/>
              <a:t>Aim:</a:t>
            </a:r>
            <a:r>
              <a:rPr lang="en-GB" dirty="0"/>
              <a:t> </a:t>
            </a:r>
            <a:r>
              <a:rPr lang="en-US" b="1" dirty="0"/>
              <a:t>Identify, investigate and treat, where appropriate, all women and men 50 years of age and older with low trauma fractures for the prevention of secondary fractures. </a:t>
            </a:r>
          </a:p>
          <a:p>
            <a:endParaRPr lang="en-US" dirty="0"/>
          </a:p>
        </p:txBody>
      </p:sp>
      <p:sp>
        <p:nvSpPr>
          <p:cNvPr id="4" name="Slide Number Placeholder 3"/>
          <p:cNvSpPr>
            <a:spLocks noGrp="1"/>
          </p:cNvSpPr>
          <p:nvPr>
            <p:ph type="sldNum" sz="quarter" idx="10"/>
          </p:nvPr>
        </p:nvSpPr>
        <p:spPr>
          <a:xfrm>
            <a:off x="3897514" y="8829676"/>
            <a:ext cx="2982743" cy="465137"/>
          </a:xfrm>
          <a:prstGeom prst="rect">
            <a:avLst/>
          </a:prstGeom>
        </p:spPr>
        <p:txBody>
          <a:bodyPr lIns="91084" tIns="45541" rIns="91084" bIns="45541"/>
          <a:lstStyle/>
          <a:p>
            <a:pPr>
              <a:defRPr/>
            </a:pPr>
            <a:fld id="{25B5CD4E-D70E-4349-B095-A45FDB742AC2}" type="slidenum">
              <a:rPr lang="en-US" smtClean="0"/>
              <a:pPr>
                <a:defRPr/>
              </a:pPr>
              <a:t>19</a:t>
            </a:fld>
            <a:endParaRPr lang="en-US" dirty="0"/>
          </a:p>
        </p:txBody>
      </p:sp>
    </p:spTree>
    <p:extLst>
      <p:ext uri="{BB962C8B-B14F-4D97-AF65-F5344CB8AC3E}">
        <p14:creationId xmlns:p14="http://schemas.microsoft.com/office/powerpoint/2010/main" val="315046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703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dirty="0"/>
          </a:p>
        </p:txBody>
      </p:sp>
    </p:spTree>
    <p:extLst>
      <p:ext uri="{BB962C8B-B14F-4D97-AF65-F5344CB8AC3E}">
        <p14:creationId xmlns:p14="http://schemas.microsoft.com/office/powerpoint/2010/main" val="352721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dirty="0"/>
          </a:p>
        </p:txBody>
      </p:sp>
    </p:spTree>
    <p:extLst>
      <p:ext uri="{BB962C8B-B14F-4D97-AF65-F5344CB8AC3E}">
        <p14:creationId xmlns:p14="http://schemas.microsoft.com/office/powerpoint/2010/main" val="220859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dirty="0"/>
          </a:p>
        </p:txBody>
      </p:sp>
    </p:spTree>
    <p:extLst>
      <p:ext uri="{BB962C8B-B14F-4D97-AF65-F5344CB8AC3E}">
        <p14:creationId xmlns:p14="http://schemas.microsoft.com/office/powerpoint/2010/main" val="275910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dirty="0"/>
          </a:p>
        </p:txBody>
      </p:sp>
    </p:spTree>
    <p:extLst>
      <p:ext uri="{BB962C8B-B14F-4D97-AF65-F5344CB8AC3E}">
        <p14:creationId xmlns:p14="http://schemas.microsoft.com/office/powerpoint/2010/main" val="329456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176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688191" y="4415791"/>
            <a:ext cx="5505449" cy="357858"/>
          </a:xfrm>
          <a:prstGeom prst="rect">
            <a:avLst/>
          </a:prstGeom>
        </p:spPr>
        <p:txBody>
          <a:bodyPr lIns="92229" tIns="92229" rIns="92229" bIns="92229" anchor="t" anchorCtr="0">
            <a:spAutoFit/>
          </a:bodyPr>
          <a:lstStyle/>
          <a:p>
            <a:endParaRPr dirty="0"/>
          </a:p>
        </p:txBody>
      </p:sp>
    </p:spTree>
    <p:extLst>
      <p:ext uri="{BB962C8B-B14F-4D97-AF65-F5344CB8AC3E}">
        <p14:creationId xmlns:p14="http://schemas.microsoft.com/office/powerpoint/2010/main" val="322683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17600" y="698500"/>
            <a:ext cx="4646613"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688191" y="4415790"/>
            <a:ext cx="5505449" cy="358003"/>
          </a:xfrm>
          <a:prstGeom prst="rect">
            <a:avLst/>
          </a:prstGeom>
        </p:spPr>
        <p:txBody>
          <a:bodyPr lIns="92300" tIns="92300" rIns="92300" bIns="92300" anchor="t" anchorCtr="0">
            <a:spAutoFit/>
          </a:bodyPr>
          <a:lstStyle/>
          <a:p>
            <a:endParaRPr dirty="0"/>
          </a:p>
        </p:txBody>
      </p:sp>
    </p:spTree>
    <p:extLst>
      <p:ext uri="{BB962C8B-B14F-4D97-AF65-F5344CB8AC3E}">
        <p14:creationId xmlns:p14="http://schemas.microsoft.com/office/powerpoint/2010/main" val="130261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17600" y="696913"/>
            <a:ext cx="4646613" cy="3484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688191" y="4415790"/>
            <a:ext cx="5505449" cy="353979"/>
          </a:xfrm>
          <a:prstGeom prst="rect">
            <a:avLst/>
          </a:prstGeom>
        </p:spPr>
        <p:txBody>
          <a:bodyPr lIns="91458" tIns="91458" rIns="91458" bIns="91458" anchor="t" anchorCtr="0">
            <a:spAutoFit/>
          </a:bodyPr>
          <a:lstStyle/>
          <a:p>
            <a:endParaRPr dirty="0"/>
          </a:p>
        </p:txBody>
      </p:sp>
    </p:spTree>
    <p:extLst>
      <p:ext uri="{BB962C8B-B14F-4D97-AF65-F5344CB8AC3E}">
        <p14:creationId xmlns:p14="http://schemas.microsoft.com/office/powerpoint/2010/main" val="304396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17600" y="696913"/>
            <a:ext cx="4646613" cy="3484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688191" y="4415790"/>
            <a:ext cx="5505449" cy="353979"/>
          </a:xfrm>
          <a:prstGeom prst="rect">
            <a:avLst/>
          </a:prstGeom>
        </p:spPr>
        <p:txBody>
          <a:bodyPr lIns="91458" tIns="91458" rIns="91458" bIns="91458" anchor="t" anchorCtr="0">
            <a:spAutoFit/>
          </a:bodyPr>
          <a:lstStyle/>
          <a:p>
            <a:endParaRPr dirty="0"/>
          </a:p>
        </p:txBody>
      </p:sp>
    </p:spTree>
    <p:extLst>
      <p:ext uri="{BB962C8B-B14F-4D97-AF65-F5344CB8AC3E}">
        <p14:creationId xmlns:p14="http://schemas.microsoft.com/office/powerpoint/2010/main" val="1773312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B5FB-1749-4A41-AC1A-50EA8C25845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77F4F40-A8A4-419B-A4A5-B467B5B9ED8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C45DB78-B610-4F6B-B76C-5AC49CB51955}"/>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5" name="Footer Placeholder 4">
            <a:extLst>
              <a:ext uri="{FF2B5EF4-FFF2-40B4-BE49-F238E27FC236}">
                <a16:creationId xmlns:a16="http://schemas.microsoft.com/office/drawing/2014/main" id="{FFC7D643-D64C-461F-983C-4F77AC180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029A1-684C-49B6-A00C-A872C4C86B25}"/>
              </a:ext>
            </a:extLst>
          </p:cNvPr>
          <p:cNvSpPr>
            <a:spLocks noGrp="1"/>
          </p:cNvSpPr>
          <p:nvPr>
            <p:ph type="sldNum" sz="quarter" idx="12"/>
          </p:nvPr>
        </p:nvSpPr>
        <p:spPr/>
        <p:txBody>
          <a:bodyPr/>
          <a:lstStyle/>
          <a:p>
            <a:fld id="{8B10C4A2-9366-4D5C-A2A4-B50B6E532F5E}" type="slidenum">
              <a:rPr lang="en-US" smtClean="0"/>
              <a:t>‹#›</a:t>
            </a:fld>
            <a:endParaRPr lang="en-US"/>
          </a:p>
        </p:txBody>
      </p:sp>
      <p:pic>
        <p:nvPicPr>
          <p:cNvPr id="7" name="Picture 6">
            <a:extLst>
              <a:ext uri="{FF2B5EF4-FFF2-40B4-BE49-F238E27FC236}">
                <a16:creationId xmlns:a16="http://schemas.microsoft.com/office/drawing/2014/main" id="{34DAA926-889F-4B8A-A362-915F66FBD0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1" y="5486401"/>
            <a:ext cx="1145651" cy="1295985"/>
          </a:xfrm>
          <a:prstGeom prst="rect">
            <a:avLst/>
          </a:prstGeom>
        </p:spPr>
      </p:pic>
    </p:spTree>
    <p:extLst>
      <p:ext uri="{BB962C8B-B14F-4D97-AF65-F5344CB8AC3E}">
        <p14:creationId xmlns:p14="http://schemas.microsoft.com/office/powerpoint/2010/main" val="148207833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1FE-0CCE-4552-BFA0-7367B5DA07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63DA3A-5F50-404E-9D47-DFAF2062F4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D122C-280B-430B-9079-8E82CA6DF89C}"/>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5" name="Footer Placeholder 4">
            <a:extLst>
              <a:ext uri="{FF2B5EF4-FFF2-40B4-BE49-F238E27FC236}">
                <a16:creationId xmlns:a16="http://schemas.microsoft.com/office/drawing/2014/main" id="{8D0599E1-B64F-4210-BE67-B660EE7352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2D92E7-02A3-4354-A66D-50B33EA1991E}"/>
              </a:ext>
            </a:extLst>
          </p:cNvPr>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12797276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FEA8EF-7ADF-4DAE-96FD-1A93DC37A3D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67495-650B-4A50-B4E1-DEB9B7FEBAC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3713B-D4C4-427C-BB4B-0884CA4C9EC8}"/>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5" name="Footer Placeholder 4">
            <a:extLst>
              <a:ext uri="{FF2B5EF4-FFF2-40B4-BE49-F238E27FC236}">
                <a16:creationId xmlns:a16="http://schemas.microsoft.com/office/drawing/2014/main" id="{6626F779-05AC-474E-A743-3BAB91F335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9DA14E-3164-436F-8F27-4EE8AB35B34A}"/>
              </a:ext>
            </a:extLst>
          </p:cNvPr>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10506501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612648" y="1645919"/>
            <a:ext cx="8229600" cy="4140351"/>
          </a:xfrm>
        </p:spPr>
        <p:txBody>
          <a:bodyPr>
            <a:normAutofit/>
          </a:bodyPr>
          <a:lstStyle>
            <a:lvl1pPr marL="57144" indent="0">
              <a:lnSpc>
                <a:spcPct val="120000"/>
              </a:lnSpc>
              <a:spcBef>
                <a:spcPts val="600"/>
              </a:spcBef>
              <a:buFontTx/>
              <a:buNone/>
              <a:defRPr sz="2800" baseline="0"/>
            </a:lvl1pPr>
          </a:lstStyle>
          <a:p>
            <a:pPr lvl="0"/>
            <a:r>
              <a:rPr lang="en-US" dirty="0"/>
              <a:t>Click to edit Master text styles</a:t>
            </a:r>
          </a:p>
        </p:txBody>
      </p:sp>
      <p:sp>
        <p:nvSpPr>
          <p:cNvPr id="10" name="Title 1"/>
          <p:cNvSpPr>
            <a:spLocks noGrp="1"/>
          </p:cNvSpPr>
          <p:nvPr>
            <p:ph type="title"/>
          </p:nvPr>
        </p:nvSpPr>
        <p:spPr>
          <a:xfrm>
            <a:off x="609600" y="731520"/>
            <a:ext cx="8229600" cy="639762"/>
          </a:xfrm>
        </p:spPr>
        <p:txBody>
          <a:bodyPr/>
          <a:lstStyle>
            <a:lvl1pPr>
              <a:defRPr sz="4000"/>
            </a:lvl1pPr>
          </a:lstStyle>
          <a:p>
            <a:r>
              <a:rPr lang="en-US" dirty="0"/>
              <a:t>Click to edit Master title style</a:t>
            </a:r>
          </a:p>
        </p:txBody>
      </p:sp>
      <p:sp>
        <p:nvSpPr>
          <p:cNvPr id="11" name="Text Placeholder 10"/>
          <p:cNvSpPr>
            <a:spLocks noGrp="1"/>
          </p:cNvSpPr>
          <p:nvPr>
            <p:ph type="body" sz="quarter" idx="13"/>
          </p:nvPr>
        </p:nvSpPr>
        <p:spPr>
          <a:xfrm>
            <a:off x="612648" y="1248000"/>
            <a:ext cx="8153400" cy="457200"/>
          </a:xfrm>
        </p:spPr>
        <p:txBody>
          <a:bodyPr>
            <a:normAutofit/>
          </a:bodyPr>
          <a:lstStyle>
            <a:lvl1pPr>
              <a:buFontTx/>
              <a:buNone/>
              <a:defRPr sz="2400"/>
            </a:lvl1pPr>
          </a:lstStyle>
          <a:p>
            <a:pPr lvl="0"/>
            <a:r>
              <a:rPr lang="en-US" dirty="0"/>
              <a:t>Click to edit Master text styles</a:t>
            </a:r>
          </a:p>
        </p:txBody>
      </p:sp>
      <p:sp>
        <p:nvSpPr>
          <p:cNvPr id="5" name="AutoShape 4" descr="data:image/png;base64,iVBORw0KGgoAAAANSUhEUgAAASoAAACHCAYAAAChzxSrAAAAGXRFWHRTb2Z0d2FyZQBBZG9iZSBJbWFnZVJlYWR5ccllPAAAjIZJREFUeNrsXQecVNX1Pm/6zPbG7tJ771VUUGwRSxQUC2DHXhPLP0qiRk2UWBJN1GgUFbugAoIUlSZNel8pCyxsY/vuzOz0ef/v3Llv9+2wCwtEozCP32PevnbLu+e73zn33HMVVVUptsW22Bbbfsmbif9TFOWEX7Rt+w4KBALksNupvLycsrKzqbi4mFJTU6m2tpZMJhPFxyfQnj27xbmU1BTK2bGDsrNbUkpKCm3fto0ys7KoZctWVFRUQLt376Y+ffpSYmIi7d+/n/bt3UsdOnaks0aOUH7cuTO+rLw83VXjTMBvanpaqj2jRWYHr9drIFVNDgSD7RiAlUjhxC+XEbtRMRhcZrNpl9FgNIVCwfJDJaX58XHxHrPZWGV3xFV7vN6K9u3a+yrKy8jlclJScgpZrVYKh8NU63KR1WYjC/4OBoNit1gshDQpjN1gMEQqg8Ef6YlOgPOB88FggMwWa907QqGQyJNBXAvWpVFTU0NGo5ESEhLEPTXV1WR3OMiOeuW/uY4VWSYz0m5uR8PP8jvatW0Ta/Wx7Re3HQmDuI2bfkmZZaFlQGNBHX/ttcrKlavsSUlJnXG+B4Ssc2lpaea8+fM7rF+/vpW7trZVwOdPhZCbiouKyOlczUUSGOH1esSvCe8xmQx4r5EATOL9NpuV7HFxZEDFOOwOAQKhgB9pmtwej+cQgKc4/0BefigczkPlFQYDgb0Ahz0D+vfL2bRxkyoBL9ayYlts+7kZ1f9qY6RkRtKxQ3tl6tR3zACNtmBdg10u12nvvPtur5ycnNZr165tUV1dncr3ejy15AQjAXMiMwBNAJAxAkRms1keKzg2gXFErvHO1wyKQbAcBiuvxxNhMoEgucGaDLhHUQxxAKCOuLej1WoB+4gTzImvWyzWslWrVhX4A/5C3Lje5/evcbvd2woKC/MH9O8fqGNRsS22xbaTA6gYcAYPGqjMX7jQZrPbe4Al9Vm0eMnIoqLCwdu2bum8ZPFiB4AKeABVq9YLMAkASExgRgAj7Pw8q0lxjjhxrBhYDYoAEDMxZlWs5hhBekIUAQ+TCUyLwrjEbIhBiygcAp20mykcDJHPC0aFdzMwWQBqQDTy+rwUCAXAxMDyjOZ0i8WcbjZb+iGN0Va7XbVaLLVdu3TOgVq7Rg2HV+Gh7YdKDu35zQUXuHbt2h1DrdgW235NQGUwGgWA9O3TW9m0eWtLh8Mxatbsr4aVl5UNwj68uKiYCgoLxL0MCsx6AAhCZWObDatZoXCIKBhhX2kpSYR3UFlpmQCpiIIrHiOfz0cZLTJo1KhRlJqSIpgU3zF79leUnpFG/foNoDmzZ1OXrl2pU6eOtGzZMkpOSab27duTCSyspqpa2NXMyC+n6/f5RZoGQ1hAHueHiZPB51NwHGcKmgabzObBAK278Ett27Zbt31HzgrkYwtU0yWnDRu6b9fOXWpMVYxtse0XBlSC5UAwWZ174cUXDSNHntUVDGf0lzNn/WbJksXdS0oOta0or6CqinIQHEWADgOUx+sjmw0ABfakqmGAAlG79u3o9NPPoLS0VNq/bz/NmzePzj3nHOrYsSNNmfI3sjvs9eliZ/aVGJ9AQwYPpuXLl9OOnB2CeR06dIgGDxlM3bt3o08+dFEKwKl3nz60bOlS6oPfXr17U1VVlTDy79m1i7Zs2ULDTz+dkpKSBNCyUX1nzk5yOp1I0yqM42zjYnVSQcJsDOdzALXBJpNpcFgYyg2FW7dtz/X4fIv9fv/nGzdt3HnbpEn+LVu2xthWbItt/yuggvpDA/r3E9RhxYqV/VeuXH16QWH+hG+/Wdg/Pz/fXuuuBRjVinstFhv5ASpQ/SKsB0Lft18/6t27l7A3fffdd4K93HvPPVRZWUVgLGBkfWnDhg0AHgclJSeL69Ebv4fPezwe+jHnR9q4YSMDBoEf1d3fpWsXAFCyVAlNAozWrl1Lzz77LI0dO5Yy0tMBmDbKbtmSDubn05bNm8UxA3BL/Hbp1pW2bd2GNLzELIptYhEbV0OwDofVlsFggPcR+PuRwQMH7tm4afMcqIpznC7XjjNOH14F9hUDrdgW235GoFKMZnOP5ctXjAEojVixfMVvdu3eRRWVFYItsUFbDQskIbvdhr/NNOLCC6kSLIbB5+abb6YLLriASkpKqEWLFlDh/LRmzWoBGM888wyrVPSnP/2R4uPjhSGdVbym1Cm2TzFQTLp1EvG/PXv20OfTZ4g9LS2dJlw3Udz3wQcf0CGkFwKAde7cma4YM4a+/OILSgYIXn311eKetWvW0OuvviZcKUaPvojOO+8cMcTPdix2uWDw4zxmtcwSgOr3B4SaGwGqkNiFS4Hfb3PW+Hvj/t4A5j9YrJYta9asXYC/5/Tq2WM5Y9ue3L0x0Iptse0nACrlrbenJg4aNOiy/fv2XTN75swheXn70wsKC4WBOi4+juLi4sjHI3RmC7Vt05YyszJp+/btQsBvve02MK8VtGrVKmFTWjB/Pj362GNQw3qJEbThw4cLZsS/Xbt2Fc+witVkZuTOQMG2q3feeQdgt4ZSADw2q406tO8gfLJYDeTf9LQ0yj9wUKQF1YwCAJTrJ04UwCL+Bugww+K9tKSUli5ZSm6Xu07N1CgUG+GTwdDcYIwMsMLnA0AWFxePcy6hUgqfKeQpHAhRTa2bgasv7ulrsdruW7J4yYaEpKTvCgoK3j5r5Ii8DRs3qTEn3NgW204MqAQerNuwcYjH7b5i85Yt17z1n/+0OXSoWAz5G6UPlIfZhjNM8RC4Nm3a0L333kvt2rUTL3j33XdpwYIF4pjZETMjZkjMbJIAIJUVlYKlMFgwg2K2JYADqiILMNuGWPArKiqo1lMrVDebzS7AQ9XQSo0wK3Y/4M0NcLjkkksoC0B5BYDnynFX0rXXjqcDBw5QgJ02kbarpoZMcuTQCtbExvXvv19Gu8HIGOQSEuJJbaQyVLWexfHGgMrqbHZ2JlTLVuIcQIh279otwI/BloGMy1xTXWMNq+HhRqNpeFJS4v2rVq1e4nK5PsL7lg4aOKA458edMcSKbbHtGIBKmT7jc0dqasqEwsKiy7+aPWs0e5WzG4HJZCaLxSzsTW63m9oCkK684goqLSuj1atX09133y1A5qGHHgJQZAlVjMFFs+XwxsLLntjpGRniGv/NLIztQG+99ZZgQNdff70AkSBAIQ1s6PLLL6eMjHRaD9WxuPiQGJ3T3sfq2aRJk+jGG24Q4PLv118nL4CBt4H9B1Db1m0jaiJUM1bjWrVqBbXuPGqB/JWVltKe3D0CQBnoFs5fKNK5CKof+25p+Y4kpRxmIxOe6BRxCp02bZpgVGOvGCsGDVitVJCjvXv3ijKyoZ6N8T6A/MGqyoR9ubmXJiYnX5rRIjMXquEsvOuToUOHrOckc/fui4FWbIsBVVMAtWTpso4mk+n2TZs2Xrxo0Xc9od6BPXmF0LHweb0+wYyys7PpzjvvpN69ews7UxmAitU8BpW5c+fSB+9/QB06doDQZ4hRu2gBZ9bE+5gxY6gQ6mN1dZVgVPv27aPOXboIwzf7SpVXVpIfoHPZby8VI23btm0XtiBFAlQFGNl/AG4H8vIE0+FnEvGeb75ZSB9/8jF1aNeeduTk0O69ewQQzZkzR4z68Sgfp79t2zYx3YWPR51zjth5W77se6Ha1QNSmMJqvUFfA0ntfwbVLsj3V1/NoSefeJIuunA0nXPeuaLeSgGGXF9soyvILxD1F3FUNVM5rhXk53ey2x2/z2jR4tb58xcsx+8bC79ZOO/O228PbNu+IwZYsS0GVJp6t2btukFVlZU3rVy5YuK2rVsT2E7DbpNsdzI4jIJNMVCdf/55dPDgQQEq50Con5syRcz3mzBhghA8vo8Z0WOTH6Mbb7yRPvvsM1q0aFFdYgbJQvoALJ5+6ikx+vfuu++IOW87dmwXqiOD3htvvCHUvRwAy7T33qNKABYDRpcuXQX4MVBE0nPSzqU/krPGGSmgyUj9+/UX+SgCAHbp3Fn8lpWXU9++fYQB/9///je9/PLLIh8DBwygbt2700svvSTcFRhUGexCzPqCCeKd/Qf0x98h2rV7NxhesA6omDlqxnRW7YYNGyZsbNu2bBX3cp4YqFpkZlK79u2FSlhWVk6ZmRFgLzl0SDiz2pEel6Oiojxhb+6e0UnJyRd27tJ124YNG19BHcweOeLM0u0xwIptpyhQCYDasHHj+bt27rplwbz5435Y+4PwHWLgYa9tozEy0ZZtPQxSNRC8W26ZRDNmzKDdu3dp1EKwExZUdllgIWcBZmBhwNKraCyUfN/6detowKBBgmHwKN8OqJVQM+mRR/6PWrdpLQR8xfIVAKXOIl3OT/sOHcgoXAPMAkQMcuKvBapo546dhDrKU2mMCkAG6cU7sql92zYAljClAYAyW2SSCsbF6mirVq2FtzqPUHI5RWXgGQaYJYsWCzBidZbB88tZMwVY9+jRQ4CoIz5OgFNbHFdWVQsw1abqsD2Owag/wJdVWlXyLZ58zaof27O6detKQwFozOCWLVlCWzZvYtcGwSD5PVymwoICZf++fX1SUtP+06Vb14fRibxfXV394emnD9+/b39eswCL81M3aTq2xbZfKVAxSJm+nDnrnc8++/TaTRs2GhiEklKSBbiwcZy9s3n6CQvUxInXCefMf/7zVQBZjQAin7QB/eEPfxC/bIfRjMtsf+LhfN74XhZCZhB5UM9Y6N94803hVwXhg7oWpp49uosstYbwW81WsqZbhR2JgcXqsAtfKgY7ZjVsEWKVjx1FbQ67mIjMAlnrD5Db4yHVYIwU1Gaj5IQ44fMk5v2p4YitSfpXsa3KajELvytWGfv17UtDhwwlq80K8LKJeYbsDW8xWYgdVr/55hs688wR1Kp1a5r+6Wc0cOBAGjRooLBPcR6Y3Z191tn00ccfCRsaMzMGNH43sypmkvn5+YINMjDz6Octt9winFHnz5sv6qUc6fj9PgHu7OJRVlYC9nqg65bNm58efvoZt7/99tTTO7RvV7B4ydLw0T401zt767dp3SrW6mPbrxaoWJptmzdtnPDdt9+K4fa09DTRo3OYEbY5XXPNNcL+9PzzzwO8OARJAHu9u4BZzJEjYcRmobztttsi000AFOeeey4NGTKEvv76a1qyZKkQPLZFcXiXjmBGzKT4ZnZDYBWyttZdJ6DJifFCNfIEAsJPyR8IkgrAdNW6qLy6hpy1XiqGQFe73FSF56rZwM+hVwQrikRQMKIcDEQ2q0Uc85aNd6YAhFPBdJIApAxiKShXnN0mjObGsCoYmQlUqxZqGAMp53f0RaMFMFYDoHn6IDO31m3a0qLFi4Vae/4FFwjn1GXLvkeZB9Mf//hHAeJLcJ3BKTd3L+ozQ4BVSLIqLvPqFSvECGQbAHILgNeVV19NW7dupZXLl7PNSrg78Ggo1+eBvAOUkpzSuqKyqgWKcmjU2WcFpr49tWlmpUa43ECorKfQZmN8Jp7yGdtOGqDi3wT09u74+IQ4Vn+YbbDLwWmnnUa/f/BBITwcF4pVFh6NUxS1gdOlplYwY2gJ1SYZQs2XX3jhb9S6dRthWOe9Q4eOglGxoZlVrVqvV6hz8RD+IFiOz+uBitZWMLkqgFC500Xrd+dRZXk5mEw55e7OpXwwMSTENAgJs6pmYYcmIJOZkYlhkycZ4scYOY9jxRgE6PjJZlGE3aqg9CBZTVD1zAacwxsMqmBn7HeVBRDLQnnTUYbkxDhKTU6iTKiiyclJwlDuhArIE6QNlog7BtuhRowYIeqD643dHmbO/JK++mq2mEc4dOhQAW68q5JtMgPjjUcxE1DfbM+av3ChqBtWM/nekWedJfYvP/9cTPcxCg94nnYU8ejPO5jniBSeAkdS67TYXPzO5mxIQ3nyySeNjz322K1er3cxvsXOY3XuUiKNQwEDvwFgfAggOz+SlZ/OSQxJGsrLy3sA+G/Ed+m+a9eu23r27HlIVdVwTNRPHkbliI61xKNRt99+O+3ZvZsu++1vBcPRBIVtV+yOwIyAhdViidh2eJRvH4DknalTRQC9DRv2414XwKo19YU6pYYjDpYiwgGAJknYeEyCrdjALKrdHsopLKa967ZSGQAhb/8Bcu/e0bBjtCcQWeNZnyOzzUDtW4bBihTq1BIsDODTMs1NWSmhuuktzKKMJg5iZ6S8Q+wPZSC31wIQtCONeKpwJwh8M3MkhpCfDh3cT4cO7KUgqsVksVF6ZqZQm1IBntkZaZTVIp1aZ2ZQvNkiAIufExOWkU4AjK91q9Z0/73305q1a+jHH3+kWbNmQ40cQt+DHTkcNqpFGRmoWL1jYGLwZ2P/2WeeKZibqB/I85S//U2wrnFXXUWroRryfXVijrRq3bV2+Q0V0XMcZWts2lFTJq233nrL/MQTT7yC7/0V/r4Gv8FjFHjDrFmz0lG+f6CdvIC/v2VcJiL1pwCooqKiHlBv/4m2OBB/JyGv7m3btsVx28bfasyL9uQAKu6OTREXIEXfAIR3OAMO257QO9GUKVPEOe7R2YmT579xd80e30vR67OquGnTJjF0z9E6+/cfIILWsUGahZHtSsxYeETNCEF3JIA5AfA25O6jXfvzqMZdS4UlJeQtKyHyOCPms0RWQ0EcrACoxCyipGyiuExAazY9dM639PDwb8mPosTbGTRVqEiQJ7MaKZVBwrB0BCWf/AXu+YMG8gNonvz+enpl7WWUaCil5FA5qKWbEoJOsisBsqs+UtzlVOksoxKDhXIdCWSHGhYPFbFlVia1zc6iti2zwMSSKCUpEezMEgFxqKkMzGzrYncLlpMtWzbjuIDatGlHc+bOFdniqKWdOnUS7gpcP152vwBQsR3uWqjbzz37LD0MRtuje/cIi9TJOQTTJEt4FEO6IjznjwGoTDw/E/e7ATRjVqxYMeiMM85Y11yBl2zKDHV/PA4TwTA5PAb3ZGG5/zdBitMyTJ06tezCCy+c1r179yww9CTUjXPHjh3xEXpNwZionzzG9MMmz7HNJD09XQDUtm1bxSgXhw5mwywarlALWZ1buGABlZSW0V133009e/QQhm/2NDeIXh+sKwQAgRrWqUMHSgbjqvUFyBdUqaC8klYuXELVNdUCyLy+WvL4vOQH86H0DsgdgMmSTBQPYEoAMCW0wDlrZPqKiqyrZqhjYGNJYfIEwkKIefTOHwDeBgxiAMAAlU4x6kpn0IYOWHMMkyUuDIJmoICjPZVbM6mcAU7BxbCP4kI1lBiqppSQixLDTkoPV1NyuIocALJgbYD253lp74F8AdqtszMFcLVukUEtwbocdqsABx5E4Os8lYjrpnevXgD1EnrrzTcBPj0oJ+dHAWJXjx8vfhd/9x3tBAvj0UNmrK+9/jp98N57YGdr6+yAqmaAa0BOmsYP9v/q2rWLGGVtbrvo1q1bEgDTBZUtqVevXn/CuaskrW0OMzFMnDgxBW3nd/wHypEigcqrBxiwzfjOnTtfgjraAPVy1wmwHsPkyZND2Neis1w2cuTIHmDsBoCtTXZTzQU8zusA1FMHdLbzBg8e7IkxsV8WUNV/MN0xRxK45557KT//oOj10WsJkOJRKjaw83w6jumUmJREbaDacTxuvs6Mi8EkAaoN2594UrEtPoGKyioot6iMcqHO5eXtQw8fJIM5EhTPC3DyOlqQPyGFwlaAkyUJKh6YlNUB0ZDyEfQDQIIR+5PoKMNgH2EKgCV5g+wSgFapRi4zYKnCDzxyHAldpR7en+PZUEAVwCT2EAOVT7RvtyWV3EoLKmJwVP1kCzkpSa2lVLWGstUqakPVlArWZUWiteUltBVgnWN3UGZGBmWkJgnQSuSwMH4fhVDGAH4ZvHg6zj133SXcGZht/fnJP1O3Ht3o4osvEQMLrBKyje6Vf/yDNoCdDh08WLhkBBrMdWx+jCtW4QE2zQIqjaFce+21HcCmxBSCpKSk0Rs3bhw9YMCAWbgcOJLwamzq6aefvhXAKgK0ozyd6lTU+ntM6PgehKr2BK7v/eKLL4bjdNlx2pM01Db4fD4BTGC1JQAtb3MYpwZ2aMst0F45CKKlS5cud+P3TeQpFAOrXyBQNbRpRKIAdEfP/7vf/U7YlQ4ePCDmwL3xxpvCuJsJwEoFoPkghDy6FQYzagWVLwXMqWWr1qQaTJSbl08lew9SWXkZOasrRbRNqyOeavwK1QSt5DQkk9+RCJJkBz7YeQgxgiwhRiCAk8Ek0cf4M1WL1BPDARwGIwCpGMhrjCevIZUOoennEAAKezq5qCuVUxtDDWUZ/fjbQ4HKEtrnqqHC0kpKcNgpOz2V0pLiyKaw8d4EBllDJSVO1slE/Q0bNlS4ajz15z9DLc6kUWefLWxXt956Kz311FPCRy07K7s+3LFcNKLZdIPjfXHncQwMBWqfOazTFaFSPXnmmWd+u3z58uqjsCoGuaSWLVvegceDSNsEObdHAQYfW8B4Sjp27FgMRrWdnW4l+zkeoArLET5fQUFBvhikCAa9RUVFgeYwQAmcxq+//toKFrXZYrG0AdsrkgMV3p/Crhbb/otAVQ5gmf3VbDCrDNq8ebNwUait9QiHT5YTYUBHB+hyOoU/Eo9wdQDzssclQhUL0bY9e6m8gn2BOKRwJKywMxRH5V4jVftt5CaodkaLEFgBQjyrOOznViZH8YzNZe4/w8ahjAMRRsd5Qp59BisVGBxUoGSL6y0N1dQFgNXJWEPdTVAXFT/5vSodKPJTfpmFWqSlUkpcPCWmWine5wFYlZITAMKTsfuA8XRB3fEoIM+HvP/++4UR/Y3//Ie+B2ud/tlnMtTyz4LSChhFpsvlKi8uLt4J1X8IVMCeH3300Z1t27Z9EXLtb4xlaGxqypQp9wOkFIDGdrCmflAhQ1HmBXEf1MsFo0aN2rx48eJKec4ojfbNBga+V+G41dD4sdcC4GslOBsSEhLCKENz32V87rnn/NhvhuqYCHZVpGeBse0XDFTs6/Paa68LtwB2SGRBYTsVs3PNMZKVq67dulKHDp1JMVmITUU7cvdTZWWZuMbqXbUrSHkVAD63BQzKgrNWjseC1MPSzmmM9FkK/TraBcsRR2bgPLMLhMkgGGAhpWJvQUsBtu1CtdQOUDzQUk2dLD5KwG0BsMkDrlqKBzAl2pOoRft4CricVFJUKPzE1IjgCTeC0p076cnHH6cRI0fSuHHjhA9VUESQaMIkpR5FMTo2oDJ07ty5DVRFxz333DN92rRpSa1bt+6alZV133vvvTfjhhtuyKXG/ZMMzzzzTCa2GxYuXPgZOq5B3F5QnuRGPqwY0gBIVXEjYFNCSUmJenyfQ4AV5ydoEyMpERYJgFSPgaFp94YAUjXyuDn5sUiQjG0/N1Apsk1xRIT58+cLz3SeasIjdWyY5X4zEPCz0yGdc955pJhtVFZRRaVFh8jtrBKsoBZMoqDURXuLPVSOTi2omiMMyQKhNoVkszX++moMTTfJZqS+6XbK9wSp2BtG/QC0oCYLF0NLBHjzwimUp6bQSjWLsqDCDrfWUD9rLXW0Bik+6CKny0amuDhKSGtJbRKSKO/HbVTj9EVC2UDI2DeL5yFu37KFNm/cSF27dJExsFRSf1pdRJG2noDZbLbX1NQ4wTI++9e//vVH/J15wQUXPIDrDwIYvHrmI9mU5cYbb7wFh+Zbbrll6YIFC/pJG1cL3TCGpqqxcDuhTho+/vjj67dv3z79wgsvrGiEoSmVlZV9HA7HRaiXwRKYatFJLoQ6u6m8vHwX2J8GFCo603DEbBH241rwrbfeSp8wYcLIQCAwgts7zm+tqKj4HKrpwSjmxkDHbEyBejsiPT3dfM4553xZWFioNpYnqKtjwN7Ow/u8yJcZquYKqO8Le/ToURFdL1ApLWecccYA3D8AdXialDsPnt0OxjcPaR3mp6bzQ7sVZf0RYL+8qqqqP37H4FIr3L7H7XbPhkxup5/YP+0Xz6iYMbGjpwhGJxdP0Noa+/QkJiWSwWKnXWBQgYCPA8JRfomLdu+voN0FLggwu4bz8Jopgkls6VZ+5fUJQEqzG+nRQS3IDEDZWOGl7VU+yqvx0w5nkEqc/kgZLaqwawXDRsoPxtH0YAJ94QvR8ICbhjhqsfvJEAxQjcdIiWL6jiUynYedRpEG+56x8ZuN4J5azbVAPR5b+nEBVQbP7RGfOVjx6quvVjzwwANrwLKGgvncNHfu3Pcuvvji9dRw2N/QvXt3Bzq0O9evX/8xQNYDkCuXwKJEqX4cFaNdXFzc+QCx8RDe3mDsH0QLKthW2umnnz7FYrHcjLaYD8D6Gvmpjo+P74Z9GrNMr9d7Fm5f0YgaatqyZcsk1N/tAJIkfdpgfA/v3LnzHNyzSzPeP/nkk8ptt912OvJ0YWJi4v0AgQ8AUl/on2N/rdzcXJDL1m8gT+eXlpY+D/V2Q6tWrQahuj5E/ewAgC1BHrNxbwKOX8Njc/G+TKihC9hVA+mxautCnkQ8bLznyV27dp2Fa1s19odyWwFKlwKURqNuboLcvYG/L0RdPSLvMcln/wTVfBzq/GtWf09msGpWPKqwmFysyNWG61YdFoLDw+9BsKuaGjd9s2I35eZVUQhsiuIs0nNcadiXngQbk6dKgE6qzUB9U210eqaDQKwoz+2nPKi526v8tKLMS8W16KR5mhGv3WUyUkg10nJ3Mi2vTabBibV0f4sqSjcrUkXWhYyRnInPiVA1PEdQOHtGRjEjxvSfFqggWK0YLDZv3sw+UPY//OEP73z66ae8XJgNLOgpnBsrhSOs2aag7t3BwnLllVdO57YFoVdk+wlRwxE/I0B4MJgE27vMYDsH9uzZY5DtMciA8Pe//z0RLOQzCOooMKM511133V/mzZvn0vL44YcfzrjqqqueA1B1w99rolU8vLsPACJ77dq1L0Er2Ij3JCJfl3Tt2vVagEQ2wOZp3HYd29uE9mCz2QF+V6Lct/DfYDpVUq0LaCAFdpYMVXYm3jUgJyfn6Z49e34oe48tUBcPjRgx4iWwpl54dhHKtBtAxu+2gmmlDhgwAHi0a8n777+/uqioyA/GnAWmdxMY0XAAze9x322SZSoAphSA0PXYL+G0wSYn4l1zvv3225tRnirUSy+wz4eQD3YB+c/zzz/f9+GHHy6nk3i6kKn5bbexM5HgcoGgn8or3bRrdyk+G9pbHNugTuKZ+mqk/LyMuzeokisYJhPkr02cmbokWmk4gGtcxzDlOgO0oMhDWwFclZ5QBLCYaYVMlOOzko/MIJuRiKVHMpyoP++gkwAqsAI/sxKWWVZTPv/8890//PDDPDCcywEAFwDAftuvX7/P2V2B72/btq09Ozv7jt27d884ePAgq1AmHQgk6VQ/4ZoA0Pj+pZdeem7YsGF/QvnNYCbxOuO1aeLEifcySEG92wdh/KsUQm1U0AIh3wnAeTo5OVkDFJ8ERdE0nU5n6dVXX/0QwDNfVqNn8uTJH0HtG5qSktIJeesD0IoHePDzwpEZLO/fyNMoAENHPM9e7azMe6X9y3TeeeeNZZBC3VT9+c9/XqUDMvP111+/ASytHOCStnHjxh9Gjhz5Hs7zCKkVAO/BtWeeeuopBhPhDAd1Nw/3fn377bcPx58Mtg7JUJVJkyb5OnToMBnMtRuAswtA8evevXu/LMvOPiYb8M73ANQPoOPI7NOnT1+c+/5kZlVNo4mME6V5qjdVfD/UF56vF8Cv2WqKGJdPgU34aKn1EAI+TzX+MJV4QwCvMCWYDTQozUp/7JtKLw1Op/FdkigZDEyIG1TDRENYqI48ydjQYKEKtSFAqWpUqo1byNWj/DtWoILakQGBdEkAYIGrfPDBB2egt+djXhDjD3fccUeybEPm77///nZmXlARP2FQYHsPmFCBZARZUb2dceXKlYbt27c7JbgYqqurbfJdRrwjDQIqVuEAIC6RzzL4MahUyl/3tddeu3z06NFrqBGHZaidpQCpCpl/LgenFdi6detmyZBSbrrppg4aOEKtNL3xxhu+srKyQr4OpmaRoKK924r66MLXAJ5VyD+/0yvf6wHYqgA3zhtPB+shAUXkafbs2U6A1C6Zj0q5u5GWcIDlmQhcdxpxyM/PN6I+ubMQz0PdLJd1U5fenDlz9mhlxXsSNAA8Wbfjpz1S/dMcPP1Q/2LOJtK2h4rw4j832JYzEKa2cSa6uVMCtU+wcPxj2QGwR4YiJmZzpFI2lQhIaczZXNUB2E+r9mlApYA5JEOAKmUvzwJWsXr16vyZM2d+JMGH1Y3xLJBQo4Rtau/evV8AHMolqEDWvS6Z53AUmAiDG5iWVWcP1dqiqXv37u2hGnbmP3788cc8FmpOH3u57rdcAlYtNTKHECqYAsColfcfknv5gQMH8uT1OC6jBIe60UEdu9VPT+JfKwBElIdBHACZKEGD8+AEs/FDdWS7Hk85K5NqnE/unI/KSy65xI3ynF1SUnIPwGfSjTfeeIWOBVpkOnKCF6mQK7GaCN5rlGmVy3KUomw+qVJzrDc9qMaAqrGNjeocj5wBK+YX1/jGoFXhDwlVsR4NlMhCpsYIo9L7cKpqIxRWjWZPP227YGdNqfqFpbDxkH3FNddcMwfq036+CQD1MMsRevfLIfipUGOmyV6fGZUPQGTWAZWm+mmCyKOKwUZA0lRbW5ugtU2AgirTrpGA5ZFCWylByCVBQVSJgedMRX7DeL/+PgFyYD2HtLTAukxSnVQl2PmNPFmUxFSaKl2tC7vavffeuwzP5zPI3XnnnWfrwej9998/C+CaxPU2derUb2U+vfK6F+rwObNmzVrVpUuXx5A3m8vlKuWRSR1QafWj+ez4tbzivUEdKHJZKgF0BwFkYpQUsmekk84SfIxApUgtsLF19PhMIBgSqxxL+kox/7gjmrYaVr4SWfVGU68bU+v+B9AvsmGxWFIAMAEdsHg0teu1116bKu9pCQF8oVu3bo/u2LHjnSVLllTqBDRYzYHvI/fFjxs3TvhSSRuK8FfSXAmi7aYc2poFnv/o1KlTtgQEMXVH97xfBwSHMSoGLACKT94X1O4HeNb5POkEvA48GeD42qFDh4oamAlxHWpjzfjx4yeXlpbm9O/f//dgRk/hvqux/+HMM89kw37FCy+88NS0adP2aXXAz4JpjgSos+Hd/NJLL92Unp7+bL9+/WYAuBYe1kYioM558SP/gjGhnkJaHWjgiHx6o4znJ7XgGY5iMz+C2hd5gOef+XyeyDw0NYZTzdecI+GKDTLGVJ0NVI02otf7Tf1MdlJN9YvTenyZvF/26hV/+tOffti1a9dKyaquY03w0ksv/VDHpvjeMFSlCqlmxQ8aNCgjUuy6Ho+dNBtbgUxZtmxZNdiOmArTo0ePC1u2bGmMEmZtC8u9MS95VX+/BjYoV7g5fQmrjlQ/kqgBo/u8885Lg3oYgLq1E+/qFxcXNwlAPPj7779/iY3b//d//7dC1pMWp8MCYLqDX7Jhw4ZpUJdLpZqngTbnL9RIPsJaVWksUbeFwbLCTS3Ce+owKqWZ7Zmn4wmg8os4SjHF79jYFQMVh8BRGjGmN+jLGwjpsfUpnIbPq6nmzdsyMjJMeM6qk3+NxXil+lH13HPPfaxdXLVq1Zf79+/3aLYpzcaCd4Q0liCH6pVmVIu6fv1695o1a8QKIACC9ps3b36WIqOIep8mBepZFljMKP15NmpLdUrH8uvf3YjQN+YxT3Kkr+4LXH755QaU4fH777//RZR1a2pq6gMpKSkP33rrrU8PGTLkjyNHjvziq6++YiZVJuvIK99tR90nSjOJVWfzcwGArRIUrY3VgwaUUeF5xLWwzrEuxPG7T/LN1Awt4IhXmUl5fLxAKB3TRNkYo4oY0xlIlLqR1fpR1oYRXNRoy3qzp9Dw0mYctDAtNa05LE/YSp5++umuUJFasi2FQYuX95LTVALSTlT5zjvv5DzwwANLwXiGTpo0aZ4UzFqpnogcJSYmWqXqYunatWtGtB3F6XTWzZSeP39+tWb25HfdcccdMxcvXjyoXbt2/cBIxgOUEmtra98oKyvbzfmEWjnIbrc/ARCYg/uXa+/1cPhZCdC49zC/j4qKCqeG4du3b69pquYC7MFcf81w/fXXZ6elpXGoG6VDhw69AKa3AKxSEhISktjHivOE8uwA01oBtfBDqpsbRra8vLxduPfcvn37Xvzpp5+u8Pl8uWCY50BlfohfDsDrunv37ntQxey4+V0jduDDpuhs3LjRJW2I7MsYONnlxXA4+CiNQpQSzc81D/UQGBWvyRc8tRiVZvxW9ccq1bks1P82Qow4QqGqCBuVcE8Qo36qXrVphEo1UH2aXdfskNu5c+dIDPxmgBSE6pobbrjhVT7FPkH79u2b8d1333VjYZS5YCAQ7gqPPPLI2+++++4/9u7dWyEBzCfZlLJixYrhV1555UPa+6+77rrnINyjNLC68MIL7VCjLuNrAMW0devW/W7ixIl2KeC1SLf07LPPnrJlyxYhuA6H4xIA1lcAiy0Q+nUAwQ/AJCxXX33136UqZVy6dOkwMJ97+X7c0xPCD7y7I06bjoL8pkE9u0ljMf/85z/vu+222xK0Jo3nL8jMzBzE10eNGnUTwHOgZuC/9957ndu2bZsKIhPAPf0HDhx4Vfv27c9HfoYircEAm0Ft27a9rl+/fv92uVxPU/0opwHq4BwAax7K0BLpvzthwoS5+CbswT+DXR0A5I42bdpcc/DgwZAkD8YffvjhUpw7k/MC4BsDdTtL+1ToeIyLFi36Hdcbn8D3uoaaiCl3ajCqoxVbLq/OQBUMGn9Gmx7rnGaIjYWCYcMJpxgIm3g6a2QOosnfTKBS67wG1HpN+DAVLWJjUoRXeQOw4fsBUpGICErdSF5jM4x+4rl9+q9tAlCVAHjeA9sI8gjYgAEDrPhbYwdBCUQMSuULFizYjn2nNLK7dWzKmJ+fX1NVVfVBTk6OCAUMNmEAK6qRbU7lCcMQxgWFhYUreSoMmFOV9Buqez9ULCsE/18333zzrPHjx3cHe+sGVTAB7ynIzc3d+O9//3vprFmzZBhECpaUlHjXrl37JfL+KQBEgWpVZogEkxfgiOdCAMSFeHYx5wnv86H9aiNuhoKCgrIvv/zyJTDIcKdOnQzFxcVu7Vp5ebkZdVPRu3dv465du1bPnj17AcCORy4VqYYFALyDunfvfiXy+MCMGTPeAFAf4PPffPNNCcrw5KOPPnopQKYlmN7mBx98cNbChQsNn3zyiR8MLR33vgSg2ivLwnkpRR2+gvoJABCN+NXmrymtWrUyowxbvv3226fYrQNAWRofH69whNhTVPU7qs1RjPp5/T7o0WY6oUnGQpC1HW0jjHfxO0OWSIfJCzfwL8CJzLgnzg1BZ6fJ8AkLscUI+bLgI/PgijtDRA4lPifmJ4bkLwfsCwmzQQj504Lyqcc5gKBI9UQs32VQdBqdehggNmBx1MR9TaRjBQgcOJgvIlzwsmVHA6qRI0duwC87aqZI0NB8dwxRhvUqCUwGqh/p0/ylDGA6u6UtRqNy/J4ieX8YjMCD/Rt5ndMppfrYTx55P7+Lh/s92Dliw2wdWAbk+zVbjTJu3DgOrs/sLlFeL5EsTwDVq6++Wo19LhMu+UypBEVRNoDhRvyww6dNGsSLNaD6+uuvQbJGPQqQ2QeV7RWp5mrqoQZ2OQCQjI4dO54DkG+Lv/M1BvrFF1/kYn9L5tcjf63XXHPNTKofVdW0HGXs2LHsyMpAZ6V6dwyRDgCeQZEXy8iQ58p0dX9qAFWTAwlKFLNUIqsca6pfhDUYm+eZFZahhEMSfMSKMRQJlyIzkGB1U3YS9kQXpcfVUov4Wvy6qVWCk8ymMI5doO8qtU2qIJffdPweYWhqd/acRZe2X0Fh5L/Ul4IymehAbSZVB+Jof21Lqgok0EH8nedpSeW1SWgRYJIA1ADA1BsSw1dkNKiRsFpi6QhZVdLmpFcJG+jd7J7ANipdvSo6BqU2iOnSkFc1t0VyhFWOb9WzZw/q1i3haL2P5jNVTfW+SS4dU9KHVKmV92gsKCivKTrDe6V8n6JTDfXpaGCnSmHUu0O4qD7KPWfcoWuvQSnYLvleLR8+maZXZ7QO6ipPu95Y2eqYnEzHpwNOQ3Z2didpuPbI+nHKOlAluDCgxIMdJvPE4+eee65Y9txaPZAEUO3dGnU36/Li0eW3VgKQiepHUzVQ5jzr7WsuXd3GGFVjG4d08QX8aCVG+a2aYEsBjR3hHluYDI4Axdt9lILf9HgPdUqrpjYpNdQy0UntUqpx3kM2S4jiLQFyWP3kMAfJYVHREmTwTyUyndCNz+oNW4FxxznwgebZOrmMWmeUNbTaac0lKGIDUm3QTu6wncpq4+hQaBi1yn6IvGo6gIvBykJ+AK8fKqQPLDCA3QQmZlTC+FUbBxXhnhBx+tTcE+qM6Y2FQ1ePQp2a6hOglfCq0+vXrxdx048ypB2kek9vjR4HdLYnDazCcvg/1EiuVN17QlKotXf7dTWrCbBLl45wa5DvD1D9ML9TNi6z/EKaX5FHN8pokECj5V1jfn4d+GlpOhspW5jqnUcNOjDla7bFixdvgjpYk5mZ2fPAgQP3gmG9tnLlykMcXgIqoOn000/vPHr06Lugbg6cM2fOS8x6dOV26n5N8jigAzmtzryN5EXrCDR/MZLna2T5VV05wjGgasJ8Jdb5A6MyGMz1Mz0YmHhGBINT2CqIdHKKi1qngCEle8Rv+9QaapXsoo5pVZRoDeARgwjqyYLNfoARB2GeXiJ8uMkTtIgIBZV+g1iwgU07fE/k+AQ6EkV+5kBjupm0PSGtOJOH4hQPtXBUUE8zbk4ej+ueSFsJG8jps5MraKWagJ2qfQ6qDVnJGbAJVobSAMBCAsRElFD5YmakzKoUg3J0HU5/wzHqm6xi8irUvHQXL0V/BEYV0gm/EsW0GsQ8Uhu1+OvhvwFr0BNFvW9SMCqdunfqmJtHvkvvfa3qBFr/vrBOuNVGqKjmNNlYmgrVO5Dq60Skedddd+3cunXrgw899NB1bdq0GXLrrbd+fOONN26Q+eOl5rJra2urZ8yY8QxU0Pka6Mp8anutLm9hauh5GF03GrCS7pyqA9gm6+4UB6pInSpSldGcPoPosWt5mXZuUz656CcELyWhlrpmF1PHdIBSRg1lJXoBTG7KTPQIJhRQI2GG+bfGZ43MewtHwId3kzGiSolAoCSP0Yn/bFOem4oNKZqCQ4CTaCdqhIIl2NyUoDgpW4k8pAK0ahm4sPuCcVTosVMbm5N2K/GoNIAZzocVP8oZUam1RUJ17p11/6tRwfIad/5Uj2L8D7PDYZNAdRTgOYbR0LqMhZpRw8fyruaEMDmRNNUmRkM1VuR9/fXXd2L/y8UXX2y78sor4zt06GCV04CMqNuKe++9t0DKlFs/uCDLETzG1ndCdXeKAJWis1cpR7qDAlD9Qt4gKbYAdW9XQr3auKlLFlQ4MKdEqHVJ2B2WsBhZC4WNUJ0cQnUTAGSsXzHmV7fpfRKEiCiy049AqWIIUhxU1jgbm2Hs1D7eT58P/CvtryiihZUjKcf3G9xzHiTLolPHxMKKelpRP6R42Jc4trbKI2u8PiMvE9+nTx+KbccEGpo9jXulhLlz5xqxF0apW1of6pZqmbB/xVaw+QXYqITWxLPNXWFKgWp3x9kFlJ4YJo6kLkaFoda4vBZy+w0RYDJEQjKdEtNsmGmFZCw4HrFUfJRsqaD+Kfupf9p+nF9A28MLyRnu24C/N45DagNsPK5vxQZ/fISdO3eKhWN5Oa7Y1mygCujsTC5pLzM0ocp6depqbCn5X4QxnRf7DIY5oA6pfiNUHCN5AgYxIsZLaQk7kkEh40nbfo+gLamNVFbIHmnKaOJ+xcHzOYRKKzRIVY1auCFqKk2USng8W3x8PAeHo6KiohhQHYMqK1e50YzZDEJmnc1Mb9/TjOTCfhZjUz8TUDWH+PA6fuT3RQznp8x3UenY7JeH36dKY7pw/FQav7fBUydYtcyoWPXjGOy8mGxsOzawovqJwkGqd7nQf7kw6QYCYrX2P2BUmgHd0MiEG7EGH3+3U3LBoBMcbWywzF1jb24IWKraEOga/H2UrPDobHx8AvXo0VMsbhrbThi0YtvPuB1f9ASNAggPD+keEwqdWiFe2LlKv9NRdjUcjTQy1Es90Cik1o1d183NURuuPFNvZD82WeFIArzkWYcO7WOtPradTIyqKRYVxQiCckaDQWPCp6L6d+z3KlLlMygkR/pUsbqNojT2WrV5tOkIjJgdP4cNGxZr8bHt5GBUzXElVDT1nAVHizFtNJ5C1aY2Y2+e9qcB1hGG/E5Y4eT1GLt06Uzp6Wk/dcXIqQd19hv+2x4Ts9jWXHEIBAIXeDyekRRlAzQcdicpjap/TYKXiP4hHaKUU0r3a7irUXujKqByGNMxRBnTG7PDNoihfhysihff6Nevn4zUcFT2xZsxGAy+GAqF3uNj5SjzbrRnXC7XpXhmGdjbOvyu5l+kfUdz3hHbTlF0wjZv3jxecPV8dKhTTSYTL9TKUWPNTQLV0QGvMU4mgYrdzWMmxmaAm67qNKBqom7r5v9RtLnq2CqafdoYrI6BZVsBNIMAbNc7nc7JFBVds4nNOH369I179ux5B+kNxLNDeaXhOXPmLKD69fpiW2xrAFIUWWG7n8PheNZisdzI58vLy3k+pk2PT4ZjeOsRgIqXbDf9+pdrP6atOcbzaGN7QxtVfQwrtZGwLWrTfcVPG5ueaZcD7EjM+I+Pj/9zcXHxHUcBK+GWf/PNN7vR6L5HQ+M5cNSmTZsvrrrqquoYUP3yN3RIaeho/hf2G8OIESNy27VrNxF52CnzEncUoGp+W1KiGVWd5+JPVBqAoMkQIosxSHaTX+wJFh9Z8fcJJalK0bRIcdJWczva4kOHAdEx2K2kdmiQo36KXOxVc/o8bABct/BDwxAw6jHYzZpf1dxIwMBs2onMzEwO4MZRJI+kwmle2GYAVQkYmVfWKh2G0rHtF8NoWC0HMFyCDmnN2LFjZwOs4n9mNZ2DBJqKiorstbW1PmmqOGydwhN3qFEkozL8d5ZwNxrCIqSLHbvVFCarObJCfIAd4FV2/TWRO2AlQ1ihYsiSwxKgRJv3BKoJCO51kDdsojSLUzgIGHmhEoMUMwYxbUqsNqddCUWBw9HUMQ3M9ECv1NmoDNS8oAlE6s/hVCsC6MmlpOq2rKysN3Nzcys6derENoRQlFNj3XJT2INut7sSQKV5cmsz/WNA9QvEKgYEr9fbPyEhoSNU9kx89xYUCdgX/JnyoI8wIdocr5wdTaJMx14uaiicIlqcKTLDWDm6XhIZ6YpMvuUYUlZTCKAUFrGn7JYweUImKq2NJ2fAQVV+B7k4bEogjip9iVTuSyBnyEGlnmQxmTfPlUn3Dp5P9wxcRLWh41zRGiD4z41j6D85Y6hnWq6Yotc2vgSMLUDt4g8BBN2UYamiTHsFtbBVUgtrGTkSa/Gci9f6Ra0GIvP61GhH5aMvuKJQ/cjf4cyocZ70czVgo9Fo4xC7u3fv3tqtW7d+ACdb+/bt39+zZ88VnTt3XsbTSnTLPWkhWcSqwFarNSQ7ZW3prGDMW/sXC1SWSy655LOXX36Zl5LfN2HCBLdU80M/0zfTOjh/1PJp6pGBStEDylFYEgsnA5U5skABqY0tsqlCXWMgCuNXAhsasRkpMzPKrUqnQmcSFbiTqdCdQtW+eCoBIFUHEqjSH0+BINRVX1IEDMUMK4PMtVmMNLoCtshE5xP4VFVIc39Jd9pf2RnvViOhiFUtECBucNSQzV5JGbZqSreUU5+MME3o1ZdaxYXIZvJQmt1NiWYPsqNbYYlXZdLCKvO30NRDnTO6QdE05obGp7rwLlGrzyjRquBPuJnNZqG2jR49+sP333+/4owzzhiFb5zSoUOHmQcPHry6TZs23zQBVhxITgusx71ybM7bLxys1qxZExo+fPgcqpuJ+vPYEzUvfzktKaABVSPrPf4XVD8Zs0WE1JXFY6YUZw1SvC0k4ou7/TaqdtqpxmenPZVplO9MoQJnMuXXpJI7bCN30C5iNIlJuwxIFuTTbIgQQVbDEqpkPBjdTpEwxhxF80SlgG1fBKAhqycCVJqlu853wEpeXzId9Lagg6GetNEVRx2TbZThCFEYdWwzBkUMrWQ8n+lwUirYVobdBVbmJQfHXjeDaBjRUZmcUnSl8le3kGsEiOri4TVBn440eeNIUHCMMKHIRhTmhRHsdrv3zDPP/AhqX2rHjh374VRiy5Ytp+/fv/9qMKwFerCq677qG1qjOWYbyPbt280AvYF4XxIe99bU1PyYmZlZor2L74FK0oH/njJlSt7DDz+cySvhOByOQu09Ho+nrd/vdy5YsKD6t7/9badgMFgTHx9/SP+O2tralnyI5woAsLbk5OQOUr0oTkpKqtTnne+vrKxsa7PZOuHQjEvu8vLynNatW1c0Bbb8zOLFi43Dhg0birIkcFmQr33ffvttwVVXXcWM1NKuXbue1dXVe1CeYHp6eibSKEEdimFYHCehjtOQt3zkzZKYmNj22WefzXnyySfVqLroMnv27Fx+J8rUCqp1Ii8Qu2HDhv1nn312MKpu4/CthuJQRHnA/bwO4UG18SBm/CyzKPWRRx5JLy4urpw2bVqoqbJWVVV1BGNuJ+vHg3zlpaSkHIiuR7wHVe5ozTYwfXpQMX88no7rhIFKEapfBKjiLEFKjw9SpcdMuaXJVOxMwJ5I+2uSaS8AqsLFzMgsnUNNJMN0MtGEMEOg7cEICInzpkhoTe3e/+VmCLArGnav+LStHG6KM2eIfAVCBvKFrMAeA1X44mivM63OizPF6obK6ITK6AeIlZLD25FamfOEC6SZqgTbjAQSVZoGk6Mtl/nT2VlFyv369fPv2LGj/Pzzz3/5u++++x3AqQ8EMh6MitXAK6PVwCNpqNqyVQCli+Pi4p7Anz0ANOvB3lpmZGRko9H/C8L4zGWXXSYWXMC1Ebjvd48++mgRWFq2y+V6Eec/llDPPf+NAKYrx4wZU8D2lbKysrtwrpTzXlFR0RsCejZA53G89/3169e/A3D4FPd157zg2p/x84xkgcqhQ4d64777IIQ3AfB2AAgqLBZLdzxjAfD8fcmSJa+MGjWqWg8e/FNYWDgAef8nVGUuy1Ze5p6BDsDJeX1s69at8aizxwBC7aUaXI1nbpFqMq8z2KJt27av4h4LdwKBQGANOoH7+d5Vq1bZevXqdRbeOxblv4bXAgSwDQewvSI7kyoA0EBk5YBWJwDEa1AnjwPEqn0+3048l4q0B6O8H+Pa16hrB9JJxvXtuH89MxmofZZrr732trS0tOt27do1AUBVEv3NkO5IvO9OlO8K1E8O6qcKxwzqbXltRQD6UwBhfh8BZG3I11SkdVV0G8C907///vu7R44cWXYsgHVCFnBVRN7EKyxscTLQD3sz6dXFvej5BUNoyjeD6V8LhtKMFf1o3Z62VOGMh1wHI4DEu8Uf2fmYVSbDryd0T2T1gohTJ0cAMaKtmwFmRiUgjo3E8dKDVOF30JbKVvTdoW702YFhdO3m5+ncH96lB7Y8SDOLx1JQtYCNSQ1RPZw2qYdRIvVns1VpKwqj0bObQvHevXsLoB68xKsEy+upYERfrFu3rmdUO1KOAFJGCObt6FVno7HHQ0AuRUO/+cILLxyDhv45QOIRHE8Ho0hiygx2MRsCsh4CcSEauDpp0qRvqH5c1vw1Nry2E4TxN3jvajCfHD4PUOqIZ+6HQL+M67wEe98+ffrMhLDyElRvQUhdAKWWUrc3g82MBNgsQvq3QFCfHjBgwFWcr8cff/wKpL8Ix38Gq/x2+fLl2dpio5wHsKX+WVlZCyFvLf/+97+P5WeuueaaqwGoy3FuKO6xjR07NnDzzTc/gr/TObR6UVHR8sGDB7tkGYydOnUqQp3OxLWRqNP+n3766b/fffdd0Tvj2miU4SkI/K0UWWDiVdTJX5HfN1BeXk3HCoBNk3ViAtt5hNc7RF15W7VqdS0DFvJ0D8r8Ed5zPxgkL/H1MED1ZtQJe3+bkfaZd9999yKU//9QLGZUdfHytW+GDuA6gN1i1Ok4MLiHZP3ceOedd161b9++5/HOS7CPlWqOCWwuE2mc53Q6l61evfoPANxH0am9hnqvwX3j8C147UXzsYwuGponltJGohx+TSz1ZCOq8dpp2sru9N26zvTj3ixy1jhwHiAUz4ZnfwSMTgqNXqEST5A8HIdLFQYYMUcvJI7lrkTOGYjtcn5KMLnxVQK0s7YDLSq8il7O+SPdt+sJqgwm45ra6Jri6hEiJ/xMZiqxAVS01VAK0YgL0UhfAGhtlmCVjEY3Aw2xq3IEg6bW4AFqg6AmvMYIj0b+O2wcNTMeapIZgvIKwItZzG8mTpzInsnsHhEPIROLQ6DRu6ZPn645kQgjMJiW0+1285JUBIDhVV94pRrz559/7n7iiSdey8vLmyHB9hzkeRXK8n9ggu+Btf0VgsPLeTlY3YHK+TYDGlSmN7t16zZn27ZtDGBxf/nLX9xgGc8BANZAwAb17dv3KapfYMLSokWLB/Bc6sqVK99+8MEHOZ8JyGP4tNNOe3Dq1Kl/lWWwvf/++0a8g8MU84pALnlei2dlX7NmTY1kG1VgG1YNQN9+++1tAK1ncb4M6cShbvr84x//uB8M7H0A0RTk822ApUgDgDAIQMRp0ocffvhKSUkJ+yLx9KU4AN6HYEO8NBgBmDYOGTJk0llnncXM1DZnzpxDuHeFZGgBsL04XRmNSGMY6uBd+d57wOqW4xx/h7g333zTD1D6LCcn51UAZo0O+OM2b9782rnnnvsUOreVp59++souXbrMgIr8Dr8H5bgYDNJxLETJcDyCqhcpI/9tBKNi4zOPKjrAaOOgIkENPFkdQP1AoVBYBijSBTmoc/cMa6BVD2IMPElso7KhvVoqcc4oFtYyGBra0tUj8Nc6hPoZqxW9ubZ0FasDBRC4YqiBrxw4cGCbbHRd0Xi/gIC1P0J7EsCCxnmHZkQFkDwEofhraWnp8/j9C/aXWU2RwNaTpGcbev54MTQUClmhWth1VjwF4KRALRMqFJiKtgCE8te//tX/4osveiCUlRIAXOPHj/9cCiBBVVw8bNgwNh5bwNImoowdAZLu3//+9/OofqkqLjP7vRhmzpz5pQS866H+9pPvsSOfXfk8AKu3/PT8XC0AzwWWsltHfk0SnDgv2pJZWh/EdZakySPyEq8ZtB977DHXQw89VAiVjdcq5DDSiwCI+/k6GGEIwPkO0jnIAIG6OZ/v4XKgQ6jR2Z587GqCes6V17MAIpaNGzeKz3vPPfe4AKRLZL1bwZ4c+s4AoPh/fA0dxjJ0INuoflmxGlneYM+ePd++66675srnjJMnTy4fOHDgp2vXrq2RdSjWfJwxY8ZO+S3NYJ0OOoaFQJsY9Wu+C3RkWXKTiOhpMIbBJk7+yclMIln1CwKFGJQUg+Q/2nQ+Rcd6eC1VFdxKDdezIKiHVqiKAqT4nyqXyyK1Xg9UD7ee62N8/lweedJWFZCNU+jnYCeEXvJFqFiTwUY6Q7i6o+f8Fr3zuEsuuaSsERXQgF49HqrVINmrr0Ovuw+C74NK4oPwmCGMlmXLlq3Fu3z4XaQJi/Sp4fpRVLHcdIMVXEjH5LQlsrSls8IAP16jj9Db5+Xm5nIo4WqqXyhVLIsFleYsvgeq5x6oNdp6fZWyzAyMxlmzZu29/vrrg2CQZl7CHecYhOxgcx5e1JVXRwZ780JtexkMLZ/qve98GijJvLOQGqKHTOQ5UUZ5XLfKTk1NTQgqa41kY3kUcfmokfmvSwNA7eeAiMijJS4uzqgDE7HeILubSBZsk+XXr2SjrXPHwF/HplDmdHRE4ptBxcvVbGxyD8nOhOvTBADXlhbT8iSADHVjev3110f6/f50sOaBEqx5t50QUClR5ElpdHKyorNlKGQyGQRQnUpbSFP3hP4XidRZT4uUBgs7hdSwZFXUIBKOIkGvodKkHtmY/r/ZNMGuMyQWFBTwysIvo5f8A9S5VhCEDmBaH6F3HQs1rYoaRgU0ocfl0aI2fAKq0ib0zl9Q/WKhLBzxUnXzSfamRdTUjybppwAIodCug41pQqKNgPnQa1fJ53iRhWqpwrp1TCbBZrO1l4xsH9gE318lBVGLf24EkylFmQqgWrXDPhjnmJ1ZPvrooxlQYfsDbJPBPK4H27novvvuWwm2+c+uXbuulGBg0+dT2v705QgbeX04DW0jx1r8da5zr4kFLAJoNTJ/ZVS/rBe/I/6VV17ZPHToUCeAJWH06NHdX3jhhUWSFYYeeOCBJHQovSUr20T1i6sKtwB0Dnrx1lqjCR1JKurNIJmYtpagti5iWAKNW34/fRsJ33bbbdYpU6awzWwcni1HR8TMr4UGyOiATP811U89gnVUrWMXACrpnnAqbQ1VO7XePlX3d8Nz4WiNTaEGq88cxeGkEcOU2qhl678wheZIzUFb5ICBpGjRokV7brnllpfQ6x/S1MAVK1a8B1WoB3rMat2zxh07doTZyMt/tG7dOkmqDV6qX0hUGO0psnx8tRQmtTHfmqjQwHoAUHVswQdQCUkQI4CJps45SbfQqM/nE8CG61aZJ84LA5v2Hg+A2A8AsUpbmV8Kpgpg2njTTTdN3rJly3d4TyXykA4w/m2XLl0WoE7uOMEPoC2y6sN7w9JeqC0uoe3a6tPB6dOnl77zzjsvIx/VYLu3gJUO4fKBDbZ/+umnX8I7TPgG3+J7LdDVu1jREt8tqKtaTY0yAegtGlChfoy6bxaS9aOBuUte4/eF586dm/Svf/3rC7DVu8FmPx8yZMhVaBOPfvDBBx8d7/i1odHmeJj8NL10DI/6mQ0Rh89TLcCnAKWwqgOtiO2qzrjOx2zPkuAVjTP1gVKV+sidTUGPenh44p+lnA0XHQ3rwIoBpejLL7/8EereXyoqKoRRG41zEIDoAvT++iVdjW+//XZNZWUlD6NTN2yyd9YYDNtg2NhbJN9bJQWQfblMMu0QGE+okfwdls9opsKCjuMg1S+6oHnmGrR8swrbsWNHVQqh3tUidMEFFySCXWTxic2bN++m+sVKq6Hu7erXr9/r11xzzePff//9h2AKwmnS4XA8Mm3atJY6GTNItSdwGCKFQk0t0tgAjCVrDGpAIcuhMS/3HXfcsRQq7hqwxNZnnnnmdKhxiy+66KL5eC5z6dKl7/bq1esFAK22+nQdq9Pqyev11uC+Q5rQr169mu1bgrmBIQ4DWDVYiFaNbJwXnnmgeQgahg8f/gBY2mnFxcVzW7Zs+RaAXDg9cly0qKZ9AkB1pIG/Rk4ZFLniDIBKVZRTZkZXiFQBPhoIMUCJY1LrRgC160H5d/SYhCEqZrreCUFtZF6forepU/OmJLOfmxcNxH+4fDQLoNCrBqPOaxS/RoJKIQR0L1S5FyH0BboOzBpli1Gh8i3la1lZWf0XL158ugQ8PVgxq6pet26dUQqgun///n38DAS/RRP5DEnVJBrEVM3FQl9F0YC2fPlyMeIFFaX9jTfemC0HKRu0eADxYDGI4vc7Z86c+aMEPE9cXFy5BNdSnN8/cuTImZ988slbMu1UgFtnnWFavBOC2zpaosrLy90aUQeOBJuizbryREtZAN9gqNvtfguMzjRq1KhxAwYMuABMavIVV1wxDgAz7uyzz35fV9fa0vHRgOmVhviwHEn1AfjW8nFqamqf9evXXxcR+Yb1w38DFNtIVdCOfPKAA23cuHGzxBhmqcieW6jiPDUL5Qz/94HqcANrA0ZlMpoinumn0EyJsI451YGVpu5J1VB0dzoVMVpqlEZiFKqHodCJLZPFvRiEg1JTUo4NiEOR0K2dOnVKbAQcwjrDKqtrBfPmzdsFNeiV6urqUtkYVV37EmrMVVddNa+goGALF3nEiBHPFRYW3rRhw4ZETQ1BzxuHHvwvPXr06KIlBZVmC94VAJB0RMO/WsqFAezHBKG6AmqZGHmDmidGzjZt2lQHaMiLS+aFh91DjdjdgnffffeK/Pz8jWwoByN5SBs51Jr3+PHjkyD0k/gPqLqfff7550WaSpaTk9PvwIEDo3HM9hcG6arnnnvuB62OcK9TG2kEu9jFvyjbZVOmTGmljex9/PHHnVEvE6UsmQBagWuvvdb69ddf10UP0NgpOo3Ggoopf/vb3xKHDRv2NMC8HU8GnzBhQo+HH374dOS73/XXXz/0iy++GDFnzpwBd911V1ivVmsvAGh4ZPoGsFb9UvTBJ5544nMAjBh17N69+1Mox+/BtFrIyAsKvo8dAP4i1McXZVkdYM4CkAYPHvwbCYrOyZMnJyD98XweAN8C5R4EtbS1HvQkK+MOwfdfASq9VPGon1GsT2doLKbuSWyj0tQ8tU69i6h6EXUvKFwY9Pth6zTUAb4i1/VrlBBHZkPV2ai0EC/NVbPRyKhH9+48hN6cDki57bbbHACMCWA9IsD6rbfe+hcwoaGDBg0yRjUqba07DawKZ8+evQPsYwrA0Q2hydIJfFDaMJzXXXfdi/v27VsNdSMpOzv7JahNW3D/19jnQDXZCGaU/dBDD+XKZ4MfffRRwapVq6bzS/r37/8X9Nzf4t5ZAInvW7VqdYY00hLYzD0Q8r9D5eCCGu6///7kc8899xLJBrpBKE6LYkuhiLbjdQIYnj906NC2jIyMSwAG0wFq50Ege5WUlEx45513vmPv661bt3595ZVXTpd2Ib+sW2+bNm2er6qqegj5TJk6dWorgNnDnA4Y4/sffvihW5YjhDKxZ/hBsJvWOF6EcsxE2rMuu+yy12tra93MDKGixUGVfP3FF1+ctGbNGgGY+Lt/enp6Dyn4Z0PYk6P6NiOAg+1J+/ibQEW7cNKkSU8BrKYgv38Ho3ppzJgxz1188cUv/OMf/5heWlp6pd78DNangIENlqw1c9myZRdBdTfIb+b56quv8u68884/I+8F3EFARX56yJAhm/l78T527NgtqPPfgX19JAcOLACv75i5oj4HoWwzkLe3H3/88U/Ql3TiTgPpZAOc3+3cuXN3rWNA3jpp05t4atUNN9yQRMcT4bMxJ9KIZ7oiGJUAqlMokkdYx6I0RiWNBzqGJYemhPqnNlKnuro9nEodWZE/lnBUzfu+YsQHDaRnu3btLt6zZ8+iFStWfIjezQ1WNebSSy9NiFZZosCK1cACqFK7Xn/99Vd37979bUJCgqIboWOgqoQA7wcb+iuE+HkAy0a8I56dPLGPRs++GyzgcTyvJSFsL2eeeea7S5cu/QDCXcouDmhrgyAYswF0z7399tsfQhgqADRblyxZMhNgt5d7dgDu+RDCdhDiT8DiNkHIL4piSyGpklQhzwcAmI/Onz//OQBox7S0tOcBbv+BYP0RYFL96quvPtK3b9+XJbPQXAOMYEc7UIb3kc7Vl19++XMQvoeQvziA29/OO++8TzRjNdfRwoULC6+++urJAOkVzDYBfr/Bu+0o6zNdunT5F4B3Bd5fsnPnzqWfffbZt08++SSBddrBlC5E/jegs/gUIJcB1neOpn5p3wyMiV544YU3AQiFYKTugwcPrt28efOnYJxTecc7ZwBotgFQ2gH0XkdeOmiM7tFHH22BeuwOIJ67bdu2ub17974EDK011fuFVb7//vs56AgmA+zfAFviuXrsfDqadzA4G5jun3r27LlBc8V45JFHtoIx/R35KUJ9tEdZh6KzeQvlvBv3LgawH5gxY8ZjqC925jKjo4hDB3cxOodtP/zwwxdcP/fdd98o0k2QVkTvrChMv1s9/vgT61avWumw2u318ZIM2uRZg3RXiCzXzssvdezQgcqDCi1ZvYpspgTavS8kHBlFyBejbgIx/22QMauMco6fNo9PnI+acBw916+xe+Sk5KdHfUz/N2w+uYJmYhU+kqwqIxOokd0oF8lpTGrtRI8tm0TPrr296UnJEYenuvMGk4Fu655OKVbUg2Q7bJ9TDPVhO1Xp28GXLUYD+YBsM4s9tJ9NPmgCHdOtNO+8NOqa6qB9eQfpq89nUI2zRtQvr8HHe0D+svklGApSSB673C7q168/LV6y5OKFCxesZmH7z3/ealTn5xDEbdu2IbALsVLyUYDK3L59+1Qwihb4vhkU8ZOpRg9bCjA4VFFR4dZsQlHPivDF2Fm/zGSTjxTmQjmUXis/GINdOvYM6Y6gSEHWRqC8uiFwtwQWdgLNlr9GeY9bAg2nmQimlQqVr0gyOx6RDIBZpAHMOB1mID4AT6m0oTm5DLK8JpmnDJl3zqMXQhfE/eG9e/caUBc2ed4jy1IujzntJLkbhg4daoNg8uimtopyjW4E0yyH5rNkuUO6EUauu3iwj1QAowEdxEFZb1wHJuQji+cDyvSqu3XrdgjAc0jWAzdoG4Ch12OPPTaN2Roz4GnTpu2S7w/qXA4UAN7kli1bjgDo//bss8/m6UgqgCsVIJYNgOPvEgarKQO4FAL4q6jeGTVT1pFDpunTuyLoRm1rZNkzZFntulFdQdrQBhOQlh9srESqy5VQ6y1INwtqdKZkZTVgW8WoC/6eHu4QTYdZa3XqSLOMXLxke92oX+jkp1KyXkLQ8dgXMaxGgK3ORqvUO3pqTCcEsPQCqNzBKOO4dOkQC7xqdijN+VONXjyioQGruRaruLg4ysn5kXr27CVWojla6fbv368NOWshhD35+fm+Iw0pc0NCGXzSUKtKIzlJYQnJEDDa0Lrm5pAsG74pSkXUQEvzi6qR97BAxOlcELxSALwAKW2U0COfUQFS2rC5sEUxyOrHtHVhaTT1zC9BRLhS6Ho1DTw1h1GPLm9BudugqgV0+dfsd055HJSCrKVjoYZLwHuhkrmxG3TPiHLKfFdJsKsFSEVHiTSMGzduGECuB+7dC5DaLcvk1gEVp+fYvn37TgYqlC8oz/nKysp8Mk2hEoHtaM+RzFuNDpySqH76jzZAENR/C3muUt6TKN+rdUa1AHPNWF+jjT6yUyt2fTk9ACmPnlmccFgCIzpTExiTAazhVAo6xDanIEAlpNb7iqtqvX+HXtPjMFwMVDU8P1Da8ZTm6N1HXEKreT0Jr+eXkpJCa9eupc6dO9FR5oFqAKAxGoOuIQaOqIk2BKtanVAGddcDEjw0T3ebFBh9g9d8g7RezyNZjFf20FqetHuMOiDz6piGS17XX2tgRNblyanLkznq02jqrfa8Xog18NNYlKq736PLoyLT0Ka1WHSqrbbGuJauX9afX/5dozsOyvcGdY3ACDW7FKot2+I6zp07d9iECRM+BuBU6+rQ/vLLL591/vnnTwKYbQcDO6jLr1eOuLp1efLp2JJP91sjv5lJN6KrMSbtu2mNNajr7EI68NXq1qcrS/go5TxRoFKFW7VRhHkxnjJ+VHWxUwECwbr2osr5fpKRqto4nSK0ySq/Sr6AGglpEzrcVhUxpitHnB95vJ6DvExWeXk5DzdTxIXpCF4XkQYU0PWYqq7I4WZUjfY86Z6NBgYtHaOud1Z1DCWkC6cS1AlujWzI+vwoUaOLYf1I49HKEJUnry5P+vxrPlj6GFEhHYAbo/JQF7xaFxzOrxNAY1RTIp09JrpsIZ3qpC+jJvTG8ePHb4e69jcA0fiLLrrokeLi4jFer/e7UChUiG8fZzKZhuN6HzC2jZMmTXpGupyouncFdUClHiXvpqhvFtLVT1jHQrVOSf+99F6a+hVPFJ0KqUTlTW0UqPRv0ve+0eFyuQzsi2c1mSPz/ZRThFGhkBaouyoYUiAcMaDr17TQIhKrspkJ7MF9ebXBBo60Qaqfn6TZAdW6CJ9qw6gJUVMEjtcLZO3adU0Cld7b+7irphnvkPeEGvPjOd77RfCsw2MbhXSAeUxpRI1uqkd4RgPWumeOcL9+akxTNkJqohxNlbsOSK+44op5YFVrJ0+e3Ktv377ZGRkZbQFQHcGofQCoTStWrPh44sSJW2UHUedF3pyYUFH142+OwnEM95IO+Jvcjo1Rad9PFs0IATNLg7PFYhS7x3Pyw1W8MeKqGVC1VienCav1o6GqDlm8IQlU2hZUqbXDQK3jItXvcjrJ6/EKO1+4sQVI/wuRE2w2m2BV27Zto969e59cfcd/OdTx8bzvRPNwnM+rOqZpXbduXXDMmDGHotRURaeahqQK6jwWEPklbMftR2WAOsHe+FazmVKSUyAIBoqPh+AFw3QqbJpnelDsErSkG0IwTPJcZPRxf22AKnxBHcirdHqGFWw0ogFUVVSSz+cV6nO94VxtwlylNroYzdFm+inSz23T5s0k/fFi28mxaQZvMf9S2pu8OuVI1dmXyuX1Wmo4VejXBVQNlnSnxlZHqWcJPNGzqLiY7GYjtc5uKa5npNo0g8tJrPqpZDcpYnQuIB07D9vViJOnKoHrR2dAWhwUAeS2JDNd3TEu0sqCISosyJdAQo2s51fPpk50irGiaCOK4Zh4nzxMUrOVce9TKgFLc6OolHuFDqTEYIb6K2sER1X99POTDVGN3h8IklkJU0KcnXimVausONpX4CWPO/Q/D3P+U9qokgDObB7wh8SMUVJxXBcpiaSrAqhUHCos1xWkYlb7NIdYUK3TwKYGZURCAJWVllJBfj5ZrVaSs1aoCSrV6LSaxm88fOPRv1AoSH379uXRoZiUn2RgJUPgaCNw0evi6Q306q9xVSBDk8jUjM3usFNu7l7q2CqLEpOSyW43UfvW8c2Rm1/1Fmc2iNE9H753QKp+QXEcif7pD0fsStU4sa3G34CEK1Yj/aFv/eyAvbm5vNCAGIxoDKPUJr5NWA03OBMOh46481SaNABUPwBVbDs5AUtGVGC25OMVYnS7T0Y4+NUuXWY6Kn1QGi7zxZNcTWYTWTkGldFEFVWVxGuwdG7XlnZB6Dq1S6KDh7zk4kngxpMs2idAyAg2ZQdQecBQvOF6J3YRmFOL3aJEXA1yAFLV3lBk6S/e3EG6cXAq/aZNRO2rrnHSjzk7hBG9Pka6qlvTr14D1IeB4Wtms9kfDqt1FnqHI+7IH9pkoSFDhsYkOrbRrx6ojgi2ArMUSk5OopqaGjGFhtUVi8VKu3fmUNe+Ayn3QD4lOMzUt3s6rVxTTHKFg5PKPpUMRmQzGcgJGiVi3hoiVClM9bY5C4An3xOkPWybMsjRQABWZpqFHh9YH8Vgy6ZNVF5WxqBDHq+HQoFQlJ2qoYqnSpWbQxpZzJay0rJSp3YxPb3FEbIdFjbFHj26x1p8bPv1AxWAqMl10dl+YrFY6L777uP4yTR16tRI0DycKy0vpzbVFdS/Z3fatG07dW6bTIWlHtq/r4a78pPGNsVsKdVqElji0wIhyl8OScyxz9ldoyYYoh+r/XXXhG4IwH55RAa1T4hUMQ9E7Ni2VURHZfuR3WojsinkrHE2aZ/6f/auBC6qqu0/w8DMsIPsIIuCC7KIIu7mXtnikma2WVppZWkun62maZlWmppLLqlvpZmaS2lqaoKKkitIiLKDggIi66zM8j3PmXOZK1lZqa++3fPrNjhz595zz5zzP/9nZ15xJhN729nFuSjz7NkGoCKv8+s1AjadTgchwcHSbJfaXduu4Ttubh6lBhTtGodZCJ7TBFbe3t4wbNgwGDRoEHNPYEHNCFiZGRkQ7O0OoSEhLFFb9/ZB4O6D4ojO+D/DppQo9vk52bMA48aqPBbhKrOmfTlXZQBtvdnGpgxmmJDQBB4Ld2XnUhK7YykpoNVoQI5ATuJ0n/79oUXLltckuLvWS8EqHGq0WmgaFAgajTYdWa3gUW2xBo7/9qCgZg93d3B2dvrTRySnw969e9vjdd9G1valVqudRAf+vR77+H9U9fav1GKTmtRuNlAxD1cnR8cjbjip9dcFKxljVKT43bFjB/THhdW7V2+2W6MYAmp8PyvjDMS0aAYKlTM4OTpAn05NwcFZgfTDdONRzncqncL//BGknOR2v8nWKYA5ZTvNrjFApdYkpGtAZDFC9+bOMKejV8O5aaln4EJBIShQdNao1UyEDmvenIGWmScnuJ49j3nDI5CFNWuuTzl69CiIYuKEQObGB7E1+t3kN6YvpKBk++zs7BPIlns6OjrOowOvE5mVlXUarg0glprUbjtQMTf8/T/v35uQkGCk1CCW6zkV4hvk4ZyUlAQ7d+6EAQ8MgKqqKnY4OTtDcXEJ1JZdgrjIllCr0UNogDv0SmjK0qKAoH+5GxuOjgLZVIirAky/A1L2yCoLag1QQrn/hVFFwArwVsLq3v6g4s6dhUVFcCb1NEvfTGwnpm1bxqSqr15lsYM2XaHlGrbGmBhuIJSps4mXV8q3327I4kBlzMrO+V3lIoFUaVkZVFfX3ChQOURHR2ccOXJkufDmd999tyA2NpZVIZaASmr/TaBi0eibN23K8vby3uPt7UNpT689ERciAdjFi8XMevTttxth0aKFMBhFwIcffpjSvoLcwQHS0k6Do0kHbdtEQk2dDtpH+kGPhGBgjlaGuzQNDAJHGIKUM4KNqRF6E3EivdSF2nrIq9LbljEyKU9ne/hpUFNo4WENlq9AMEo5egRZkYGJiO7ubvDQwIHQvkMHJj6bEbiuSesPNisf3bbeWA+t20QZNnyz4VuwhkFcN/e1uBEYuru5gZOT4195YkV+fn6DDFpaWqrkIHXHNZ4/jgpyPmMymZaXl5e3+KOqzVK7u4FKSORV/frrU7/s06cPlZBmYoOYTdG/vby8KGUpXMVFd+BAIsTExMCYMWNgwIABTOdC2ptjx1LAB8WkZmFhUKs1QPe4ptClY4g11SXpbu6mPRn77O5oD6Euit+AFEv0gyB1WVMPOdU8FQ85durMoEKQWvdgEER7qay4pdHCLykpUFNVw3ymSN/n7OzKxrVp06YQFBzMxOjriZ2CQtzPz5eY6+69e3/KEgHVH3oYW+/jDKLabX8i41odA1FUVIjAQEjVYYL/nocc9ed68qvdrl27QpDpr8U+j8G5OYqpC6+vS7MDW4qVW9GcJEi59aIfc8OvqakpO591fk337t0t5IZgx5O70SvppygJW2xsDFtcHh6eTKTAXYwp2FFsZOeQx/ovRw5DM18PCAoIBK3OCA90aQ49OodZYwGNdwlYUayeXAYt3VUo2slYWMw1IIWflSBInbuqt5Vj1BrBUWkH3z0UDANCrc6vOoMBjh87BuWXS1mIkrePN3Tp2pX5o9UbDJyZ2TaGxt4JlNnTgp+165BQNm/eJ5S3u4IDVf0fiX3CBmMw3HD8qZARwMBLM7HGy7oLieFuK1ARO7p48WIQAu4SnGfNxWyJg5H8lVde0RQVFS2qrKzcs3fv3kQORnaNWReyyyk4FgPo75tlFBCurVar2+Lvt3rHjh1OksHh1gKVEIVdvmjhwkNu7m7fUUoQYk4CUNGuvGLF50yhu3jxZxAREcF0LSlHU2DVqlUwfPhwMpuzXVyt1sLx5EMQ4ObIQja0eiMM7B4Ovbs1s4qAd4MYiMDUwkMFviqrpU8s7hFwFdbVw9krOiuAsZqxRnBVymHbI6HwQJgVpIw4FqdOnITiixcYM3J2dYaHUVyOjYsDpUJB1UlY1WFqchQtrR7ntrg+EhHJutouPt6YmJi4IteaqraSM+A/HEQCPlLUk+/bjeFyg3LMJK7eywtgXpOP6XaJdTQs+AxdsQ8j0tPT2XbQCAjkubm58tDQ0JU4z94YMmQIFYZorPS3mz9/vgc+0zgEM0e4uUYBlp0Ah+VRfO04b948O/gLpcql9teAShD/KE6IkKl00sSJmzp0SDjq5+/P0pDQ7HR1c2POgy+99BKEoVg3c+Z7UFdXy1wWSEflhp8PGjgIHhjwAAOrsitXIO1ECgR5OoOHZxNQI1gN7hEBfRGwmM6KMgrcqZsPinw+zgoId1Ww4GOBbsipMjQepDjPrtRZ07sgsyKQYuLe4BC4N4SDFAJF6ulUuFhUaGWmCG4JHROgtKyUjSlZ/YiNppHjZ0UFnD9/3ppBwdKwUJmuMDg0lHRYO9esXk2lmK7wDcWAbMr8Z2yKxHRHR8dbPVrX3KCqqsrjRhYrAQ4+n49Wq226adMm+e/MT5WLi8s4+puY03V0ZeKKvToELHGSNgHsFCNHjpyIf4bgGNeALavoTVlDH3/8cSCK1+ORsVlwM1HCn0R8UJ+QgfnRc0vs668DlTi3DUVgX548ZfKK++8fkOWCAKTTasFsMoOvrx8TJR4bMQJWrlgBnghAtP+T7orep9c+ffow6yAxsLLyCjiDYOXvogB3Nw9Qa+thaI8WMKR/JMjIZK6rv/PACoFJpZBDTBNHBkxCTT4HluAOIKtaD7lVOtsIaozg5aaA7waHwcPN3LgS2wTpaWnMDYFcA8gQ0bJVSwSkq7B82ecsTQ5Z+UKDg6GwoIDKUkEFjhWNm3UyW8OViI22jmxzesKE8VSOqJSLfX/KphjVwHv4+vjcMraDTMYXF+en+GyD8Z8OOp3uDdygDru7u6fj+7s0Gs3Yxr5XgqiEwNwJ58uX+Ly7kDHtGjp06DH895y8vLwQLprZXbp06T4Esq0ItD0JdA8dOrQYQXAhnrcKx+YVPvrCBltdUlIy8sSJE0+BLZkdFUsIr6mpWYTz8h16Lzo6ehLeex5+fwVe50MESHfcZPuhlLAA+/8evi7E8xME8ZBe8b3nqG/4+Ux8rtmCwp58zpARDxs/fvwe/LcrbkaeZWVli/H7i/E7axCM+omuw67F70UVZZLxuX/A6x3CcRq9du1alQRaNwZUAljpuWhxqaa6+sKM6e8uuPfee3NIhCD9E4l9ISEhUFNdA+u/+YYFu9KuzaxWuPCIAXh4elDhSqYAVikVyBoq4NQvyQhWSqqSC7UIToMQrEYNjGFmf9Do7yiQIrGuvbcTCz7WcX8EJb5HgcfpFVooIsW5MKdQ/GvmrYKkpyLggWZWh06tTg9nzqQhk7oA9igaq5DRuLq4MsdL8kRP6JBgreaDB20CJNoF+PkxZbmQQcGA1yAdWXxCxwsTJ762GKwVVspvVDclMKpbAVC7du1yw9/2o2bNmh22t7d/jcoBUupbhUJBOiAV3tcD3++P8+JzfLbpgnJbKO908eLFXggcB/HvhNOnTy9BFjIbRbI0/P7r+B0qk+Tw6quvEi3tgPPNkT+LHOeXH44PVUwJQHCkqikOU6ZMUeI9JuP9NwUEBLyJ8zQEbGmU5Xh+Szw/EAFBzfVtYfhvH7oGHv7Hjx93TE1NpdzevRA030VwH5GZmSmkSab14VBaWqqjvuHn0/D5Wh05coR2Kfu4uDgXBKduuC6q+diosI/+eE924DO5i8RMOZ63EEF8L/YlFO/50YEDB+ZSiSt85i+eeuqpAxkZGcGSxfLGgUqwANLOXZKfn5/3wQcfLHh44MBi5vCJwGSoN0BQUBD069cPNm3ayJjTqGefZcBErMrV1ZUVFOjZsyeMGTuWLZgLFy7A8SNJ4GTWgT+ysipNPfSKbQoTnugInt44J2t1Vset/+aewlU0UZ6OTC9FIMXqQKFoV1dvgtQyDZQyPyk7qwVTXQ99WrlDIoJUlLdV+iHPcQo0xsltdenQ65hltDkCt1arY0YIUqJT7B2N5eeff86YasuIFsyVgBop2E1mE3Tt0aNy8eLFi5ABXOBAVQmNChT8DpgwNubl1YQV3rjZc2bNmjUyZA0KfD6K2zHjs8Skp6f/jPNhEC7EcY8//vizuEipIjJZHN/cvHlzmLDwV65c6e3r67uCxK+xY8e+3LFjx9N9+/bN9Pb2XpiVlTUfWRo9o2Lnzp0yBJ4v8VpzmUFCp6uJjY39EAFuBl5zAs4v8vNS4GKn4psyBKiedB6CFoGIks9teatWrU7hd6bjOayC848//rgdN8uPUZycjMd0FNugV69elxEwWZFTHOtjnTt3LhMBjCI4OPggAiOrdJycnLxr8ODBLHf4li1bZPgsi5YsWfIf+gzHpAKvPRv79i4ypnH4vUP8Og7ItF7C917Bc5LxdUx8fPwxHK9zHh4es3GubMUx7IzA/0lYWJhCAqs/Byqx5aeO7+DFRYWFeVu3bl3xyNChNcQO9AhIzBJFCpMrFWyxkYhCuirBShjWLIwmACR07AitUOTx8vaBC8UlkPTzXnDQVUNTZBC1OhN0auUP7zzdBcLCUURR6+G6HpW3BaSs2o6W7o7Q3FXB0rXIeU2+K3oTnCrXwFWt0aqPIqsl/j20vQ98N6w5hLhZc0tRNoTz585D5dVKawVpZE/29g7g7OLCFOUE2CQCWq2JclZsIfnwIcasdAhoMs6CrI6gcZo9P/20Mjn58Fmw1nkT6smZ/oxNEStTIQOmOn63QJqwI30SLlAqRkmlmeyOHj36fUJCwj4EDROyFIeNGzeqly1btpGDpj2CZgDXLdkjkDXHjS0c+6hGJmUU6UctCCpkbWYe8CgCMukVNz1B/0XApRKxJcbOTp48aY/vr8fFfoQDlbMIqIADJCm75dwwIFgEG65B5+MG28Qqshs9uM5NQHg5ingk4gq6sUDBqlhUVMTUlriBq0SKdfHBvv/ZZ58F4vp4i4OZ4Ycffhh88ODBIXQgcD6CY8EiypGxDUaGGCIp428MqMRgVcv1VcXbt207tXbN6o8feoiYFYqBWg1bUE2DgwF3I3j++edpt4KSkktMRMQJB5GRkZCPEy4mNhZenzoVwiMi4GplJSTu3wvVJXnQLCgAqnVmCPZ1hVmju0OPrrhBawy33SLI8pQjMAW5qyASgUoI0yP9VH6dHk6Uq0FDnvUEUnpr3965Lxg2P9IMPJT2VsCuuAq5OTlM9CWwIfbZqXNn8PHxter3qA4gMifKCdW9Rw9IPHCAefTf1/9ea6kxymeFAEPnxnfqZPo5MXHp2jVrjoCtiGfdjYp8zMkTxUyyKt7CeaOsI0uKle0I5a5quDGmGplHiXAysmlHDlSKwsJCR64/c8ZzZjz99NMEKpSdspo/o1DxhLlJ4AIXCi7gWPoIVZmrwVaggO6txD4wwwICpb2IDQkFBvR2VImWEMjR0czndQ2/n85qILXWuKRyf3BtFRoaTzm+b8c3AXG1GFYFGcHUxEHQgmxKy5+nhl9bds899/TB5/WncuZUvblPnz5jENifowM38+ewT/7I5M5j27h7927LdSyb//r2R9YJ4YcQShTJ9+3bJzuflfXRW2++NS4pKbElLUqy9LVAAML34eSpU/DIkCFMjyUExdLuXltTw0Sf92fNgvdmzIAcXNDJhw5COxR9ImLaQ51RBk729fDmiE4QGeoDK3dkgIUYvJvzbRmEerMRlC4KiPO0Y7mkSEelReDKrNRBkdpgq5SMYp+rtxN8/lAYPBFljd2rR/ChLJ2XL11iIhs9MyUUjI6KgryCAvj11zPQJiqSARWxKFcEEBqn7Vu3QgyeQ6IiXZzAhZhqXId4ZFo5X61fty6Fg1QZ/w1uCKToPqQz9PT0uGW4zgGAQq0YUCEoC4u/ggOMHhmKL25YFdgXL3xV8LlmWbp0aQWKc8eCgoI6IhPqvXr16i2LFi3alJGRsQE3t3Nwrb+WHr+v50BlwUWu5iBVI7LsEQCaRVVcxGW+BKDS8YotxFoMIqASdFH1ApCJAEqo8GIWu2o0UpFQ06PYWS/0EUW4WhHo0nlOCEQxHNDroqKi3sbfugJZJfsc/3bGwxUBzgHXRQnYattJ7QYYlXhSClVfL7PNsago7+OPP1oy4IEH83GHs7ouIBto3rw5oIwNBoMeMjMzITU1lelJCKgcVSo4hYuTYgRHPvMM2+3VGi2cOnECTh7aD66yelA6uYAOmdRTfSPhwxe6g1+QO+5Lmluffx2fMNDZGdp6uTLCRAcVYjiOLKqoRs9TR9C0rod2Ee6QOLJ1A0jpDPVwGRkkuRhQP4mZkbK8a9euQMHd679ex3RRZBUlY0RNTTUcwDFY+Omn0BLBnXR7BCwWswlBrh7i2re3ZJ7L+nLGjOk/4uUv8jGnsf9TVwQxUNHvYX/r0us0MAkEKAYO+GwGvjBrBMaDi7uGSjWJWAjLxZyfn2947LHH5iF7OIyfk2NpoIeHx4Ru3bodUavVs1etWqUUMSqj2PGUAwJzQ8BnvIZ5CUDUyJjQAKoNO7P1enp+DaFSi6kRGImDLS3ia3NAM4sBmzvEss/wOgZ+bSG8ibJROPP+WEpKSjRlZWXa4uJiPR4GFFnrkE1VcJBqqB4sQdNfAyrhRzNwOktVLory8vKyp787bX737j1O+/n5QQ2CFQESxZRlnc+CefPmwXvvvQezZ89mX7bHBenq4gIomzMLWGsUCcMR2Bxw8Z7H8/fu3Arm6nLmmHhVbYLu0U1h6fh+0L9XK6YLAn39rXl6RrLdwd+1HXg4WDNr5tXq4WhpnU0fRWlqEEBf7hsMh0ZFQfsAZzb76tQauFRSArUo/ZA+yszqHFr1UgTIl5BhPTb8URa+QuDhjaCelJgEHyCrjI2OocBiqEcWReNGBojYuDjzrxlnv5w18z0CqWKR8lz3VyYuEYsmTTxv6jCJMy9wh0/mu8QdQYEvcpNoARuRuRgbKYUFdYKGxMLWrVvPnzJlynvHjx/fwgFNhuzppUGDBj0n0iEJDIndFzc+SyMgaigsej2gajw0YnHuOp/JONCb/2QjEOufGgOjhUcByETry76oqOgSB1onBGklF4+FggtlfFO6yP+ug9+p/ScB1Z8vZ2EXamBWBQUFOaNHPftZ167djoY3D4eaqiqrEhfFDpo/cr6je3p4sPxUlCHgU2QS9G9iYm+98w6LEVQi2yq/UgF7dmyH4sw08HZ1BI3FHvw8nGH2qK4wYUQHUFKqmCqtNWOo7CaClB0uaNUDuNA8obZeByeuqCG1QsPyoLPPq/Xg4aaEVcNbwJIHm4GzQg4GfJ+U5bgzMoChRUxWUHqmDii2VVVXweFDyUz8Iq90GhNyTbBa4bxg+LBh4Ofrx/5tRBGZxOTwli3VB5MPr3j//Vm7+IQtAVvZI/ONiHyCmE1MihjrzTOEWszYV+PvjODvjSwxC7MAHiIQEZd2Ksf5kN6xY8dvJk2aRFa5Yn4OJXVXCXMT2YqMi2xNcKH/7V9fMPKgGKr/HTC25/f7jWLvwIEDaso5/gfXlvPnlF29erVxPKRs27Zt6aSfwt9GNWPGjAf5OhLA6go3WtFRFR8fz1L33K25zf+bQHU9MZAcD8lkfvHZZ59ZHhAU+CNlACB/IJauF8GI3BdoIeOOCc64aNPT02H37t1sYdKkIb0ViYpjx47FSeiIYGaAw0mJcOznPaCsR5FPrgINosKo/pHwxYS+0CE+BKe4zqpo/6d6Rs6kwGkovnpDmboETpTWwiXmeiCzFunDtdm/vS8cHhMFz7X3Y1/T1huhDJlS6eXLzFmTQIpEtuCmTSEkJJgBBTnE9und2wpOOj1z4DyOIu6hgweZZZQYlqFez3RS9BhRMbG6nbt2rVy0cOEBDlLFfALfkIVPbOkjkAoKDLgpWC4saFxgRu4yIAYni8haR2D2m2BlnU5nFEoyIdCJy6xr9u7d2wQZlcAkri5cuDD78OHD5FdFxggHMVChOMj0VThn7EeMGEG6HjucZ/fg+PVppHC2iMS96z0Pe4ZWrVrRNWR4P/J1Gvryyy8zYMJnzKdX/I1azZ07N1TMmhBcQhwdHclvi0LKKhs/q5mqZ1jB1Gfp0qWR1Ed85gdRtIuij1esWFGYkpKync7B534GN/nH+SZUxw81ioNu+Ez9X3/9dUns+4dA1VjBflkAq8mTJn1jNJrW97jnHhMtTq1WwxZxdk4OioAzQF1XByQizp8/Hx599FEWLkIH/igQHBwMcW3bAi9yzyr57tm6Caov5ICLkyMyHTto28wXVo3vDWMei8fFaGcFLNPfDGxmTArnnONT+H1XBL5tcLHmDAIOL7FeV499l8EHg8Php2ciIcrXheFWLYp6F/LzoRxBSsZ3aAIHAmWFwgFwckN2djYTX8mKRylZWGyfkzPs37ePxfTRdwjYKK8UuSSEhUeUrl675tOvv/oqWRhLEHme3yhINVj6UPS+WeEybdq0ieBMQ9GzZ8/wxiyBW9CYsg7Zo0djcSgiIsJJWNxNmwqliay/wD333DP5zJkza0eOHEnKcRID6zp06MAqTxw5cuQE2EJcLJs3by67ePEivUcZOmYjSH2D91tXXV3tIbLukVjlLIhX1/nFzRkZGcx9ITw8/JGampoNXbp0OYIbaaeTJ08y3dlrr72WgnMyGxmVx4QJE/6DjPkFBKUR5Ak/efLkeeRhT9/v06fPUBTlXkVgayv08euvvz6HwHwVNwrH0aNHL0NQ3IbXWYx9FPRtmv79+6/JyclhfQgNDf1Yq9VuR1B+A68/DMH4PWTbiXiNlsOHD7cDKefXPwYqMbOq5cyqiBbZB+/P2nHu3Lll/frfWyvDy5LHOiV5i2wdCd//8APs3rMH2sXFMadQygZKsYL4gwHuLhAaFgpTp06FBx54gImMl8vLYM+P30PqwX2gNOnxZg4gkzvAG4+0gy8m9oGE2CBr6E2d4S+QKy7OyYOsTMqMXdeswe3+AjjIjFbBVmOEbq084ecXY+CtnsjgcG5SEZmrV65ALoIQxTPaYf+ITTngK7kguLm5QnlZOZtb4cypU8viIUl5Ts6WVLSBdFJh+KxUV49EPgWyrKDQsKJ3p0+fv23r1uN8DIvhL/hK3QpLn+A5npSU1C0qKmooPksVHX379n0B2XAcsCQPMhmCkD0uuheRHQbg81Q2b968565duzryBUYBwD7Tpk17C9mzlj5/4oknXpw1a5Y3t7A5IAjsw4XcZdWqVT/gmC5CsFjm6ekZvGPHjmVPPvnkYREomvFc3fTp05fjgi4iEHFxcbnv7NmzC729vZO4xU+O824UPj95q1cFBgYmZGZmPi30VdCZDRkyZDOy+p+I/bm6unZHwMvE73zyyy+/MDcGZDTqt99++xO8Tx7+dsEBAQGfogi9AjeXlsuXL1+IY7KVOoSAEkssLzk5uYI/r3nPnj1X8VkWIfCU4Xf9EaB779y581UE+yzOImuI0UVHR8/dv3//WgTIq8i+7sfxm4332Ij9mIb9OYPP9iVIyQmvPzdZzvO/J0rJ+I5GOxntrOTUFzho8OC4IYOHjDx06GAQuS9QEr7KygrIzy+ANpGRbHGHIEi9gWyKGimdk5MPw4MPPsTYwK5du2HHjh8aGEtwcFNI6NYTAsMjWRViV5UMNChJfJmUB8t3ZMHzccvgw75HoM6oANLtkt7XTm4tpU4GGnbQe6QmkSP4KBJw2hYgLzxpXQ7Y++d3PgFrfp0IUx/0gTd7B4CbyprJ02rVK4by0lK2dpRKFeuXi6srhDdvxvpfhiDl4uLM+k7jeOrkKZZRoqq6BiqulDOwMhvNTI9FojGJuQhUZ994840VeVZxo5gDfuVf0Uk1FvsIqEJwrG4CUKlmzpzZBjeQsO+++47plx5++GGdr69v3rx586i/xvvuu88dGUI8MgmHwsJC+eDBg5UIEAUffPABOafWjxo1yh83oXZLlixBome0GzNmjBzPS9uwYQOJe8Qy3HFjCkcA64YL1hXBqBaBLRUXfw3X2VzirJ0WLQUrBuPGFoTfaYsMr3Ls2LF7+Hk1yGjtUTRLWLt2rQNlJ+3WrZvl3nvvrUVWdIyDPs1Rsi7Q4PhNmTIlKiEhwfutt97ajqyomKsygM/hIAQXf/ysHbJAJbK+k+PHjyeXCRd/f3/f2bNnd0OgObFu3bpTXKLQcPZHuoGm+N3AN954ox0ysQJkaD/zjUfNn4Ou74+HW4sWLRxfffXVsJiYGG8ENnlqamoGiqDHweYjpuXi9L8HiP4AgxhG/QOgEoOVI58M9EMENg8PD8Md9IVjx45FXiouATd3V1AqlIyJkENjp06dYACypxMnTkC/fn3h8OHDEB/fAb799lsYOfJp+Oqrr5k7A6U3ZhkAkIHEtmsHcZ17gNK9CZiMJvB0VkByLrKXkrlwv8cnYCZXJ3sZEzl/A1QMrHB92KMEY8L5Zbpqc9nDKbSxeBrY+b4JwyLJ2dOMIGUHtdWVUJSXj+BSDQoEKNK10jCRnikCmVNiUiLznercpSuyw1AmshKLIr+yQwcPMefXvn164/leyC7rWOI8F1c3qNPUJb84duxa3P1LuNK8lE9O/d8BKQGoCChDQ4L/6WSx4/ohD774PDi7uSrqp5H/3t78UPLFWMbBlhaYCweYJnyOVPLPhYVNc8VVJLoJ7gsafq8qDjLEwCjK25dfT8XB/ArYnGDt+X2EzzVcMS3o+Zh0yvvqy69n4n0q5/cy8j77ckBRgS2UTPBrcuR914oU4Gr+mTsfLy8OSupGfRT60IQfLrzfgrVUBzZn2Rru3mCWgOrmAZUAVnLRBKcfm8IM/JZ9/vmT1ZVVvdPSUkGpUjI2QfqZ2JgYuG/AAHj//fdhypTJzOeK0huTwh1pPBML4+PjWZ6mH3bsYGWoqHIeKa073dMbglu2wV/XHhwdZExVZbqyBdxr3gdV/TlgthsH+XUYlb1VvWaxCbBmhyagdXsflF4jkfk4g5auhSyqtOQiS82i1xmY8ya5V5B1Uo5sqnXr1nD06BHAZwPcveH5556HIjx30aJFzB2DWOQvKb8wHylHfOa6OjWKezrwQIDLysraiTv9Jr4bF/PFW8tBypKdk/u3jD03EahkfDE6caas4kCl5YtPa4N39rkTX3AG/rmGf67ki1EIedGCzetcYOEuYEtwJ+g+1fwQfJCE/rhwgBEARHDYNPC5J/SX/8isH2r+uYW/78SvIejLNGDzcDfxZ3LhoOPE721o9MwOYAsvqwNb3KWSA68b76+gxxWysFp4Px35PYSxkYMtaWUdP5/uZ/y3Wf1uB1CBaFdU8h/Lh4OV/7Rp7/ZDGv3owaQkpYODPRNRKqkYBL6SjorSm3z99Vco/h2BlStXsnqBZPpfsGABuzCxri+//IqVkSIxygW/Fx3TFtp27g4uKFbq6qkungIcTMXgUrcEXGuX4GyqYbWrqDjoNaKfYHeibMEuoxGkXgezoiUo5QzboLqyEgpyc+AqimzWRIFKdq5c7sCKd7L6e44qIMNPBR6U85xCYqihmIBibAmzapLzq0FvgLqaGqZUd/Pw1Ozfv2/TnDlz9nGxpgREmRDSzqSbSSRmzqH/faCy4wvbni+kBr8psHmM2wn6IbBxUyPYvMXlou8Lo24UgY89nysOYEvVUs+BgV4bSo9zliecL/Sn4bxG/RU80oW+MjO/kICPg4igAxLuZxTNYQd+jkLUL4PoPnLRswqlykDUB4WIKRmE74r6YNfoHnJRf/X8+Fe6JvwZUN0s92WLaGcQ/5CGWbNm7ho6dNilQYMGPZt8+JAPKdJJPCIrGC18Urp36dKFeaq/Mu4VWLBwAaDICIWFhbBmzRpA2R3atm2L4FXMlPAEBJSTvaggDzp2uweaR8WCTGkGo9EX6rxmQ73Lo+BWMwOcdd+Dndjvivsa16u6IEC9AQbngSwyRolAZjHXQ15uPhTk5bEwGIVSwZw47RG9fP38oLKymjGkeub3ZGT+UPUmI1OaExiS3xIBDV0jOjqKiaaUP55CZlRKRfEn8z75z57du9NFIFXBd1Dj+axs8/Vzpd/+xheUeJH9LjbCH+fDEhjSH32/HhqVa4PrZBAlEQj7JITVNPo1r+mL/nrPI3ouIW+VTgRo4vvROQIAahvdx9JIwd24nyY+bvWN+yjug+g8QZyUicbLArc5g+q/RZl+TTt1OpUt5pjoKDsRvW/C9VYBrVq3Dnt96tQnc3Nz44oQhDyRiZCfFf6bOUrOnv0hY1SUdE+oG0j+R7+iOEguDH369MV/HyfzNQvJodzjTo5KiGjRCuI6dQX/kDAq9Qw6kxIoyMFJuxVc61AcNJyyZmVReIPG5U3Qu4wBi4MLqBjLMkFFaRnkZ51jYTBkcaQULJRlk2oVenl7QxQCz5m0MyxWkVwAiPWYzdY85F7enpB+5lf45ZcU6NSpM/MXozzz1cgY6byr1dXpE1+b8MVFbBykLovcD4wk6hFYs9qIdwCjkprU7lRGddODH3Ny84SdRUgTQ/5BBefPnTs/evToxd7ePnvaxsWxwhHUAWInGRlnYfny5UwMJBM/5Wknfc/Ahx6Cli1bQhoCBTlOUsaGjgkdWZ4rRwSFepMFcrKzYfe2zXAiaT9oqq6CmwrBBEFI7zwEKv0OQW2T9xGgnoRK7wOgcZ8EMnsXcEbyrdfUQmZaGhw/kgwlly4xgGIe9QhSlCs+KjqalasnFiUGD2JRKpUCAgP9oay0nLE/+piApqq6mrknUMrmX8+e3fXosKELEKMoh3cBHwdBAWv8O0pzqUnt39puSeQqMYUWEeFGvigFms9k8IkTX1s3bty4gh49ejx28uRJD3KY9PX1hfXrv2F+Si+++CIyrA6M4bz9zjtAic1IP0UpUQgE7ht4LysqQV7tW7ZsAZ1Wh4xED78cTWb6pZh27aBVTByonF2RASG4ub/NCDYFYjg5WMBsrIeC7HzIzsxkzMcBxTxSktM1/Pz8IR7ZHYmmWhRFqyoreWUYWYMWg1LcUJ4n8rLPzs6BRx55hDEioQgGglvthm+/3bBo0cJD3FJ2iQNUzT+x7ElNahJQ3YKWcTbTEtUm0szlfbGyVL9kyRJDfHz8hSlT/u/Z1NTTEVeulENs2xi2+Ldu28ZCUD777DP4ZsMGuHLlCqiUKibeONg7MN0WVTMn51CyDFLuqwtFFxjIXamogOSkAxQ1DTHt20NwswgUEx2ZHgnMJigruYQAdRYuXbzAvNCJRZE45xsQwIKlKbdWXn4+/PD99zD1/6Y2KEGM+F2ipvZye2bhO3jwIKQiy6PwHwI48o8itwi8f96n8+ev37v3pwyRqHcFRBaov2vZk5rUJKC6Re1s5jmLg4MDsSuhaIRRACtkU/rHHx/x0ZIlS5/w9vHtlXU+k8I2mI4nG5kRlYx/6skneWCvkVnbXF1dmOKa2BWpfehvqiWYkZEBlxCECNT0Bh0U42cEfqGhWRDdrj24uLtBftZ5yM3OAh0yJZWjtfAEKc2jo2OgTVQUc9QkHy8KbYnCfghgQozK3c2VeX2Tgp+YH2WLmDhxIku5XIlMigDvxImTh159ZdyGuro6AaCE7Acswdu581kWi1kK45Ka1O44oBKJgmYEK0FvJYAVyys0btzLa8dPeC23e/d7Hj916qQTLX4flQ8g60L2UgQjRoxgljbKwU5Oo8yzPSSEFYnIR/ZD/27dqjW0R0Datm0rMi4NODlSsQkZFODnFRXlzKO8Tl3LXok5kec4MSnKtEkK87fffhvFwGqYNGkS+KAYaiFwRBZFYEViIAFiSkoK866nHPB0TxL3yGfKaDJqNnyzYcvcuXP2g9UvShD1qgU2mUVKc5NJmm1Sk9qdDFTUfs04a4mOamMSiYIGQW+1aOGC/T179br4zDPPDC8oLIgsvVzKlOpbt24FCuPo2qUrE8uIBRF4kLhFQEOAwQ4HBTIpPVjMZMG02gdIVCMnU4PBmkqFlPEkngnGBfIip7p6G7/9lhVi6Nu7D1OU07nkWkBWNErZQlZJEknT0tLg+edfAL3ewO5PYIesLm/2B++v+/nnn8+JWJTgjSzpo6QmtZvUbmvKUxJ/kF01zm1ViEdBUmJi2pgXxixwd3X/icQxMtWT5S00LIwF9q5ft46JfAQw5Cwq5Hci4HJ1d7UyHHUd838SRypTUQUCuMaNRDoS24Y9+iir8kxpabTcTSAgMIidU4YA9tqE16jfMGbMWJadoL7eGgidlJSUOPzRYfMRpFLBatUrBFtGTuZPRs8rTTGpSe0uYlSNAMvculVLEgVrxaKg0VivnTx50rqXXno5r0uXLsNT01KbeLh7MNFv1RdfQEBAICs9NWDA/WAymVkJLmJW5FJAhRMMBls2BRn/n8X2r2saARyJdGStm/7udPBBEXDEE48zEZOOtWvXMhFy2rRpLAiZmBZd32A0Vi1ZsnjjsqVLj3JR73IjUa/B9cAs6aSkJrW7j1GJ25n0XxvXECzmzKRo2bKliXPmzvmoTZs2JwIDAxmokNKcMmN+8sknlHERGZSWMSzSE5WVlYGXt1eDaCjAkjVmQQRSFtsH9ixdiwn27t3LgobbtW/PQI+CoZ8b/RxcvnSZOZpSKA3dg0TJ/MLCX0ePevZjBKkDAhMEW3oWyT9KalL7XwMqamSqP5+VLYiCVWJR8GxGxrnnn3vucwSV7XFxcXrSNVGsH/lczZkzB555ZiTTFZEoSOW6SAdlaShgKkIkIfjhGs9XGVBSRtJF9e/XD1ai6Ne3b1/Yvm07zJg+nbG2Ht27s9qFeGMCQMOen/ZsHzxo4ML09PSzIlHvEu+3DgHKhM8igZTUpPa/Ivo1bum/ZphjoqPEVkE9F6O0r0+dunno0KHZAwcNHpqbm9uMCjCQdzq5MRD7OXgwCYYNHcZ0S9YArgZkgmukPsqbx99mmdKMJmbRCwxqCuvWr4fz5zKhZURLxqaotLpabXVjqFOr8xctWrR106aNqSJRj+VC4rooiUVJTWq3uN30WD+yltE1DbzGnaDIJuU3iVtkeRMqr9C5pMehv4kRtYgIF0eYUyoMihWkPD9+rq6ufh/OmTvUXi7vlZOTLVMxl4M6oLjBiBYtmLe6DhkS1ckjx1ChIow1P5X1b8rBT9Y6KmnF7o39pDQypH/q2aMHtIpsDUaDEcjfyc3T05yWlpY4ZcrkLSj6kYd5KQcqQcxjkfFZWTkNsmbjsWS1/Oysyn1yT6Dr2nPxlA0+vS/F+klNarctzctNAaqG0lEx0UJgM+XvoRxXlPSMgpt9Xh43rhuKZUPOns30onNJCU7OnwWFBRDfrj2zCLI8IwROdnKWwUAAJ/Y3Agf1g/6m3FfUx4QOHUDl5Ah1tWqmQMfPLq//Zv2W1au/oKyL5RykhCRrgsLc3KD3koBKalK7pUBlfyd2mgKbI8KbC/mGjFzEIoDQLF2yRLdn9+6s6dNnPFZbWxtP3uJkpQsMDEAwsDRUhxGpo6774BRJ3DY2lgEps+Yhq6JsnOfOnz/wzjtvb79y5cplzqBKwZaWheULkkQ9qUnt9rY7tnT06dQ0wSqoBVvxU6Zoz83NzRo58ullhUVFX8XExlSSrxRVbDZbTNdY/GxqKtlvMIulbzTUg0attmbwVDoWf7Fm9eIXXxz7FYJUHn5M+cELwKYw/8tFF6QmNandnGZ/J3cu89x5FiuI7ErIsiiU9GapZj+aO2d3l65dc15++eXh6rq6qEvFxSBTyUApKmcu+x2aSTGEIDODr6+/OTs3J3HmezO+LysrE1hUOWdRQipZBlBSMLHUpCYxqt9tFH7DRUBiNZRPRfC5Kjh65Ej60089taC0tGxjdGxbNZWx0rGSVVYmJRPMfFzkE/RnpNNx9/Qs3rhp4/JXxr38FYJULmdRxNooC6cQUGySPMylJjWJUd1QI0aj0+lMsTHRQuWOa9jV9Onv/tC5c+ezr4wf/4hBq4stLyuzJsIjfZWMqaSYdY/i//z8/I35BQWJs2fP/rGEErRbWVQZB8HfsCiJSUlNahJQ/WV2FR3VRkjKJyTkI7DSpKSk0FEya9b797du1aoPioIeVouaA7O8eXt7UwmuwjVr127ZvHnzGbD6Q5Xx1yrRNS2SLkpqUpOA6h+1nNw8yjVuatkiQg+2TAxCSSf1tGnvbG0bF3dq8uQpj9jLZO0pM6iXt3fVqdOn9s2cOXMf2OrMlTdmUSTmMZcCqUlNahJQ3YwmynMlgJWOg1VdWmqqeuTTT12eNGly1yZNmngtWrz4eFpaKpVOrwCb42YVZ2OMRUm6KKlJ7c5sN83h8w5ogpMoFXakIpJC9Vz6W84ZVyUX8+i1wS8KbMGBUpOa1O6wdsc6fP7NJrgvCIp2LRfpXDhQESiJq9fWw7X14aQmNalJjOq2sysCJ6quSxVp6QGFvFeCT5YEUFKT2l3CqP5XgQrAlkJBOCwSQElNancnUP2/AAMAX2QFWMX/hygAAAAASUVORK5CYII="/>
          <p:cNvSpPr>
            <a:spLocks noChangeAspect="1" noChangeArrowheads="1"/>
          </p:cNvSpPr>
          <p:nvPr userDrawn="1"/>
        </p:nvSpPr>
        <p:spPr bwMode="auto">
          <a:xfrm>
            <a:off x="1146175" y="15829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extLst>
      <p:ext uri="{BB962C8B-B14F-4D97-AF65-F5344CB8AC3E}">
        <p14:creationId xmlns:p14="http://schemas.microsoft.com/office/powerpoint/2010/main" val="322419779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612648" y="731520"/>
            <a:ext cx="5943600" cy="685800"/>
          </a:xfrm>
        </p:spPr>
        <p:txBody>
          <a:bodyPr/>
          <a:lstStyle>
            <a:lvl1pPr marL="0" indent="0">
              <a:spcBef>
                <a:spcPts val="0"/>
              </a:spcBef>
              <a:defRPr sz="3600"/>
            </a:lvl1pPr>
          </a:lstStyle>
          <a:p>
            <a:pPr lvl="0"/>
            <a:r>
              <a:rPr lang="en-US" dirty="0"/>
              <a:t>Click to edit Master text styles</a:t>
            </a:r>
          </a:p>
        </p:txBody>
      </p:sp>
      <p:sp>
        <p:nvSpPr>
          <p:cNvPr id="14" name="Text Placeholder 13"/>
          <p:cNvSpPr>
            <a:spLocks noGrp="1"/>
          </p:cNvSpPr>
          <p:nvPr>
            <p:ph type="body" sz="quarter" idx="11"/>
          </p:nvPr>
        </p:nvSpPr>
        <p:spPr>
          <a:xfrm>
            <a:off x="612648" y="1645920"/>
            <a:ext cx="80772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extLst>
      <p:ext uri="{BB962C8B-B14F-4D97-AF65-F5344CB8AC3E}">
        <p14:creationId xmlns:p14="http://schemas.microsoft.com/office/powerpoint/2010/main" val="4006327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524000"/>
            <a:ext cx="8229600" cy="4373563"/>
          </a:xfrm>
        </p:spPr>
        <p:txBody>
          <a:bodyPr/>
          <a:lstStyle>
            <a:lvl1pPr marL="0" indent="0">
              <a:lnSpc>
                <a:spcPct val="120000"/>
              </a:lnSpc>
              <a:buFontTx/>
              <a:buNone/>
              <a:defRPr sz="2800" b="1"/>
            </a:lvl1pPr>
            <a:lvl2pPr marL="684133" indent="-226987">
              <a:lnSpc>
                <a:spcPct val="120000"/>
              </a:lnSpc>
              <a:defRPr sz="2400"/>
            </a:lvl2pPr>
            <a:lvl3pPr marL="1087310" indent="-173018">
              <a:lnSpc>
                <a:spcPct val="120000"/>
              </a:lnSpc>
              <a:defRPr sz="2000"/>
            </a:lvl3pPr>
            <a:lvl4pPr marL="1541283" indent="-169843">
              <a:lnSpc>
                <a:spcPct val="120000"/>
              </a:lnSpc>
              <a:defRPr sz="1600"/>
            </a:lvl4pPr>
            <a:lvl5pPr marL="2001604" indent="-173018">
              <a:lnSpc>
                <a:spcPct val="12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p:nvPr>
        </p:nvSpPr>
        <p:spPr>
          <a:xfrm>
            <a:off x="609600" y="1219200"/>
            <a:ext cx="8153400" cy="457200"/>
          </a:xfrm>
        </p:spPr>
        <p:txBody>
          <a:bodyPr>
            <a:normAutofit/>
          </a:bodyPr>
          <a:lstStyle>
            <a:lvl1pPr>
              <a:buFontTx/>
              <a:buNone/>
              <a:defRPr sz="2400"/>
            </a:lvl1pPr>
          </a:lstStyle>
          <a:p>
            <a:pPr lvl="0"/>
            <a:r>
              <a:rPr lang="en-US" dirty="0"/>
              <a:t>Click to edit Master text styles</a:t>
            </a:r>
          </a:p>
        </p:txBody>
      </p:sp>
      <p:sp>
        <p:nvSpPr>
          <p:cNvPr id="7" name="Footer Placeholder 4"/>
          <p:cNvSpPr>
            <a:spLocks noGrp="1"/>
          </p:cNvSpPr>
          <p:nvPr>
            <p:ph type="ftr" sz="quarter" idx="3"/>
          </p:nvPr>
        </p:nvSpPr>
        <p:spPr>
          <a:xfrm>
            <a:off x="5105400" y="6541801"/>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0" y="6477001"/>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extLst>
      <p:ext uri="{BB962C8B-B14F-4D97-AF65-F5344CB8AC3E}">
        <p14:creationId xmlns:p14="http://schemas.microsoft.com/office/powerpoint/2010/main" val="117642601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2701" b="1">
                <a:solidFill>
                  <a:schemeClr val="dk1"/>
                </a:solidFill>
                <a:latin typeface="Arial"/>
                <a:ea typeface="Arial"/>
                <a:cs typeface="Arial"/>
                <a:sym typeface="Arial"/>
              </a:defRPr>
            </a:lvl1pPr>
            <a:lvl2pPr algn="l" rtl="0">
              <a:spcBef>
                <a:spcPts val="0"/>
              </a:spcBef>
              <a:buSzPct val="100000"/>
              <a:buFont typeface="Arial"/>
              <a:buNone/>
              <a:defRPr sz="2701" b="1">
                <a:solidFill>
                  <a:schemeClr val="dk1"/>
                </a:solidFill>
                <a:latin typeface="Arial"/>
                <a:ea typeface="Arial"/>
                <a:cs typeface="Arial"/>
                <a:sym typeface="Arial"/>
              </a:defRPr>
            </a:lvl2pPr>
            <a:lvl3pPr algn="l" rtl="0">
              <a:spcBef>
                <a:spcPts val="0"/>
              </a:spcBef>
              <a:buSzPct val="100000"/>
              <a:buFont typeface="Arial"/>
              <a:buNone/>
              <a:defRPr sz="2701" b="1">
                <a:solidFill>
                  <a:schemeClr val="dk1"/>
                </a:solidFill>
                <a:latin typeface="Arial"/>
                <a:ea typeface="Arial"/>
                <a:cs typeface="Arial"/>
                <a:sym typeface="Arial"/>
              </a:defRPr>
            </a:lvl3pPr>
            <a:lvl4pPr algn="l" rtl="0">
              <a:spcBef>
                <a:spcPts val="0"/>
              </a:spcBef>
              <a:buSzPct val="100000"/>
              <a:buFont typeface="Arial"/>
              <a:buNone/>
              <a:defRPr sz="2701" b="1">
                <a:solidFill>
                  <a:schemeClr val="dk1"/>
                </a:solidFill>
                <a:latin typeface="Arial"/>
                <a:ea typeface="Arial"/>
                <a:cs typeface="Arial"/>
                <a:sym typeface="Arial"/>
              </a:defRPr>
            </a:lvl4pPr>
            <a:lvl5pPr algn="l" rtl="0">
              <a:spcBef>
                <a:spcPts val="0"/>
              </a:spcBef>
              <a:buSzPct val="100000"/>
              <a:buFont typeface="Arial"/>
              <a:buNone/>
              <a:defRPr sz="2701" b="1">
                <a:solidFill>
                  <a:schemeClr val="dk1"/>
                </a:solidFill>
                <a:latin typeface="Arial"/>
                <a:ea typeface="Arial"/>
                <a:cs typeface="Arial"/>
                <a:sym typeface="Arial"/>
              </a:defRPr>
            </a:lvl5pPr>
            <a:lvl6pPr algn="l" rtl="0">
              <a:spcBef>
                <a:spcPts val="0"/>
              </a:spcBef>
              <a:buSzPct val="100000"/>
              <a:buFont typeface="Arial"/>
              <a:buNone/>
              <a:defRPr sz="2701" b="1">
                <a:solidFill>
                  <a:schemeClr val="dk1"/>
                </a:solidFill>
                <a:latin typeface="Arial"/>
                <a:ea typeface="Arial"/>
                <a:cs typeface="Arial"/>
                <a:sym typeface="Arial"/>
              </a:defRPr>
            </a:lvl6pPr>
            <a:lvl7pPr algn="l" rtl="0">
              <a:spcBef>
                <a:spcPts val="0"/>
              </a:spcBef>
              <a:buSzPct val="100000"/>
              <a:buFont typeface="Arial"/>
              <a:buNone/>
              <a:defRPr sz="2701" b="1">
                <a:solidFill>
                  <a:schemeClr val="dk1"/>
                </a:solidFill>
                <a:latin typeface="Arial"/>
                <a:ea typeface="Arial"/>
                <a:cs typeface="Arial"/>
                <a:sym typeface="Arial"/>
              </a:defRPr>
            </a:lvl7pPr>
            <a:lvl8pPr algn="l" rtl="0">
              <a:spcBef>
                <a:spcPts val="0"/>
              </a:spcBef>
              <a:buSzPct val="100000"/>
              <a:buFont typeface="Arial"/>
              <a:buNone/>
              <a:defRPr sz="2701" b="1">
                <a:solidFill>
                  <a:schemeClr val="dk1"/>
                </a:solidFill>
                <a:latin typeface="Arial"/>
                <a:ea typeface="Arial"/>
                <a:cs typeface="Arial"/>
                <a:sym typeface="Arial"/>
              </a:defRPr>
            </a:lvl8pPr>
            <a:lvl9pPr algn="l" rtl="0">
              <a:spcBef>
                <a:spcPts val="0"/>
              </a:spcBef>
              <a:buSzPct val="100000"/>
              <a:buFont typeface="Arial"/>
              <a:buNone/>
              <a:defRPr sz="2701" b="1">
                <a:solidFill>
                  <a:schemeClr val="dk1"/>
                </a:solidFill>
                <a:latin typeface="Arial"/>
                <a:ea typeface="Arial"/>
                <a:cs typeface="Arial"/>
                <a:sym typeface="Arial"/>
              </a:defRPr>
            </a:lvl9pPr>
          </a:lstStyle>
          <a:p>
            <a:endParaRPr/>
          </a:p>
        </p:txBody>
      </p:sp>
      <p:sp>
        <p:nvSpPr>
          <p:cNvPr id="12" name="Shape 12"/>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557361" indent="-214370" rtl="0">
              <a:defRPr/>
            </a:lvl2pPr>
            <a:lvl3pPr marL="857479" indent="-171496" rtl="0">
              <a:defRPr/>
            </a:lvl3pPr>
            <a:lvl4pPr marL="1200470" indent="-171496" rtl="0">
              <a:defRPr/>
            </a:lvl4pPr>
            <a:lvl5pPr rtl="0">
              <a:defRPr sz="1350"/>
            </a:lvl5pPr>
            <a:lvl6pPr rtl="0">
              <a:defRPr sz="1350"/>
            </a:lvl6pPr>
            <a:lvl7pPr rtl="0">
              <a:defRPr sz="1350"/>
            </a:lvl7pPr>
            <a:lvl8pPr rtl="0">
              <a:defRPr sz="1350"/>
            </a:lvl8pPr>
            <a:lvl9pPr rtl="0">
              <a:defRPr sz="1350"/>
            </a:lvl9pPr>
          </a:lstStyle>
          <a:p>
            <a:endParaRPr/>
          </a:p>
        </p:txBody>
      </p:sp>
    </p:spTree>
    <p:extLst>
      <p:ext uri="{BB962C8B-B14F-4D97-AF65-F5344CB8AC3E}">
        <p14:creationId xmlns:p14="http://schemas.microsoft.com/office/powerpoint/2010/main" val="106810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815138F3-E8D0-4B8E-A78F-79335CE58043}" type="datetimeFigureOut">
              <a:rPr lang="en-US"/>
              <a:pPr/>
              <a:t>4/7/2019</a:t>
            </a:fld>
            <a:endParaRPr lang="en-US" dirty="0"/>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1" y="6356352"/>
            <a:ext cx="2133600" cy="365125"/>
          </a:xfrm>
          <a:prstGeom prst="rect">
            <a:avLst/>
          </a:prstGeom>
        </p:spPr>
        <p:txBody>
          <a:bodyPr/>
          <a:lstStyle>
            <a:lvl1pPr>
              <a:defRPr/>
            </a:lvl1pPr>
          </a:lstStyle>
          <a:p>
            <a:fld id="{40378961-3B45-4315-847A-D9D1A15FDDA9}" type="slidenum">
              <a:rPr lang="en-US"/>
              <a:pPr/>
              <a:t>‹#›</a:t>
            </a:fld>
            <a:endParaRPr lang="en-US" dirty="0"/>
          </a:p>
        </p:txBody>
      </p:sp>
    </p:spTree>
    <p:extLst>
      <p:ext uri="{BB962C8B-B14F-4D97-AF65-F5344CB8AC3E}">
        <p14:creationId xmlns:p14="http://schemas.microsoft.com/office/powerpoint/2010/main" val="76156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 typeface="Apex New Book" pitchFamily="2" charset="0"/>
              <a:buChar char=" "/>
              <a:defRPr/>
            </a:lvl1pPr>
            <a:lvl2pPr marL="346276" indent="-104738">
              <a:defRPr/>
            </a:lvl2pPr>
            <a:lvl3pPr marL="615601" indent="-110082">
              <a:defRPr/>
            </a:lvl3pPr>
            <a:lvl4pPr marL="890271" indent="-120769">
              <a:defRPr/>
            </a:lvl4pPr>
            <a:lvl5pPr marL="1121121" indent="-11008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2/20/2016</a:t>
            </a:r>
          </a:p>
        </p:txBody>
      </p:sp>
      <p:sp>
        <p:nvSpPr>
          <p:cNvPr id="6" name="Slide Number Placeholder 5"/>
          <p:cNvSpPr>
            <a:spLocks noGrp="1"/>
          </p:cNvSpPr>
          <p:nvPr>
            <p:ph type="sldNum" sz="quarter" idx="12"/>
          </p:nvPr>
        </p:nvSpPr>
        <p:spPr/>
        <p:txBody>
          <a:bodyPr/>
          <a:lstStyle/>
          <a:p>
            <a:fld id="{973D8A4E-7377-406B-9AFF-AC3194BEB599}" type="slidenum">
              <a:rPr lang="en-US" smtClean="0"/>
              <a:pPr/>
              <a:t>‹#›</a:t>
            </a:fld>
            <a:endParaRPr lang="en-US" dirty="0"/>
          </a:p>
        </p:txBody>
      </p:sp>
      <p:sp>
        <p:nvSpPr>
          <p:cNvPr id="7" name="Title 6"/>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12210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 typeface="Apex New Book" pitchFamily="2" charset="0"/>
              <a:buChar char=" "/>
              <a:defRPr/>
            </a:lvl1pPr>
            <a:lvl2pPr marL="346276" indent="-104738">
              <a:defRPr/>
            </a:lvl2pPr>
            <a:lvl3pPr marL="615601" indent="-110082">
              <a:defRPr/>
            </a:lvl3pPr>
            <a:lvl4pPr marL="890271" indent="-120769">
              <a:defRPr/>
            </a:lvl4pPr>
            <a:lvl5pPr marL="1121121" indent="-11008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2/20/2016</a:t>
            </a:r>
          </a:p>
        </p:txBody>
      </p:sp>
      <p:sp>
        <p:nvSpPr>
          <p:cNvPr id="6" name="Slide Number Placeholder 5"/>
          <p:cNvSpPr>
            <a:spLocks noGrp="1"/>
          </p:cNvSpPr>
          <p:nvPr>
            <p:ph type="sldNum" sz="quarter" idx="12"/>
          </p:nvPr>
        </p:nvSpPr>
        <p:spPr/>
        <p:txBody>
          <a:bodyPr/>
          <a:lstStyle/>
          <a:p>
            <a:fld id="{973D8A4E-7377-406B-9AFF-AC3194BEB599}" type="slidenum">
              <a:rPr lang="en-US" smtClean="0"/>
              <a:pPr/>
              <a:t>‹#›</a:t>
            </a:fld>
            <a:endParaRPr lang="en-US" dirty="0"/>
          </a:p>
        </p:txBody>
      </p:sp>
      <p:sp>
        <p:nvSpPr>
          <p:cNvPr id="7" name="Title 6"/>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263109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 typeface="Apex New Book" pitchFamily="2" charset="0"/>
              <a:buChar char=" "/>
              <a:defRPr/>
            </a:lvl1pPr>
            <a:lvl2pPr marL="346276" indent="-104738">
              <a:defRPr/>
            </a:lvl2pPr>
            <a:lvl3pPr marL="615601" indent="-110082">
              <a:defRPr/>
            </a:lvl3pPr>
            <a:lvl4pPr marL="890271" indent="-120769">
              <a:defRPr/>
            </a:lvl4pPr>
            <a:lvl5pPr marL="1121121" indent="-11008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2/20/2016</a:t>
            </a:r>
          </a:p>
        </p:txBody>
      </p:sp>
      <p:sp>
        <p:nvSpPr>
          <p:cNvPr id="6" name="Slide Number Placeholder 5"/>
          <p:cNvSpPr>
            <a:spLocks noGrp="1"/>
          </p:cNvSpPr>
          <p:nvPr>
            <p:ph type="sldNum" sz="quarter" idx="12"/>
          </p:nvPr>
        </p:nvSpPr>
        <p:spPr/>
        <p:txBody>
          <a:bodyPr/>
          <a:lstStyle/>
          <a:p>
            <a:fld id="{973D8A4E-7377-406B-9AFF-AC3194BEB599}" type="slidenum">
              <a:rPr lang="en-US" smtClean="0"/>
              <a:pPr/>
              <a:t>‹#›</a:t>
            </a:fld>
            <a:endParaRPr lang="en-US" dirty="0"/>
          </a:p>
        </p:txBody>
      </p:sp>
      <p:sp>
        <p:nvSpPr>
          <p:cNvPr id="7" name="Title 6"/>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30429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0600D-7203-4245-8352-3FD2C76C7C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65F3B-0450-465D-B829-7969AA190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0CD27-89FB-4755-9C99-8693160597E2}"/>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5" name="Footer Placeholder 4">
            <a:extLst>
              <a:ext uri="{FF2B5EF4-FFF2-40B4-BE49-F238E27FC236}">
                <a16:creationId xmlns:a16="http://schemas.microsoft.com/office/drawing/2014/main" id="{69AD599E-C072-4C89-9FE9-1B232B4E71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627F75-59FE-4F19-A095-A37EE369418D}"/>
              </a:ext>
            </a:extLst>
          </p:cNvPr>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156102170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 typeface="Apex New Book" pitchFamily="2" charset="0"/>
              <a:buChar char=" "/>
              <a:defRPr/>
            </a:lvl1pPr>
            <a:lvl2pPr marL="346276" indent="-104738">
              <a:defRPr/>
            </a:lvl2pPr>
            <a:lvl3pPr marL="615601" indent="-110082">
              <a:defRPr/>
            </a:lvl3pPr>
            <a:lvl4pPr marL="890271" indent="-120769">
              <a:defRPr/>
            </a:lvl4pPr>
            <a:lvl5pPr marL="1121121" indent="-11008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2/20/2016</a:t>
            </a:r>
          </a:p>
        </p:txBody>
      </p:sp>
      <p:sp>
        <p:nvSpPr>
          <p:cNvPr id="6" name="Slide Number Placeholder 5"/>
          <p:cNvSpPr>
            <a:spLocks noGrp="1"/>
          </p:cNvSpPr>
          <p:nvPr>
            <p:ph type="sldNum" sz="quarter" idx="12"/>
          </p:nvPr>
        </p:nvSpPr>
        <p:spPr/>
        <p:txBody>
          <a:bodyPr/>
          <a:lstStyle/>
          <a:p>
            <a:fld id="{973D8A4E-7377-406B-9AFF-AC3194BEB599}" type="slidenum">
              <a:rPr lang="en-US" smtClean="0"/>
              <a:pPr/>
              <a:t>‹#›</a:t>
            </a:fld>
            <a:endParaRPr lang="en-US" dirty="0"/>
          </a:p>
        </p:txBody>
      </p:sp>
      <p:sp>
        <p:nvSpPr>
          <p:cNvPr id="7" name="Title 6"/>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184685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752601"/>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28032" y="1752601"/>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609600" y="731520"/>
            <a:ext cx="8229600" cy="639762"/>
          </a:xfrm>
        </p:spPr>
        <p:txBody>
          <a:bodyPr/>
          <a:lstStyle/>
          <a:p>
            <a:r>
              <a:rPr lang="en-US" dirty="0"/>
              <a:t>Click to edit Master title style</a:t>
            </a:r>
          </a:p>
        </p:txBody>
      </p:sp>
      <p:sp>
        <p:nvSpPr>
          <p:cNvPr id="16" name="Text Placeholder 10"/>
          <p:cNvSpPr>
            <a:spLocks noGrp="1"/>
          </p:cNvSpPr>
          <p:nvPr>
            <p:ph type="body" sz="quarter" idx="13"/>
          </p:nvPr>
        </p:nvSpPr>
        <p:spPr>
          <a:xfrm>
            <a:off x="612648" y="1188720"/>
            <a:ext cx="8153400" cy="457200"/>
          </a:xfrm>
        </p:spPr>
        <p:txBody>
          <a:bodyPr>
            <a:normAutofit/>
          </a:bodyPr>
          <a:lstStyle>
            <a:lvl1pPr>
              <a:buFontTx/>
              <a:buNone/>
              <a:defRPr sz="2400"/>
            </a:lvl1pPr>
          </a:lstStyle>
          <a:p>
            <a:pPr lvl="0"/>
            <a:r>
              <a:rPr lang="en-US" dirty="0"/>
              <a:t>Click to edit Master text styles</a:t>
            </a:r>
          </a:p>
        </p:txBody>
      </p:sp>
      <p:sp>
        <p:nvSpPr>
          <p:cNvPr id="8" name="Footer Placeholder 4"/>
          <p:cNvSpPr>
            <a:spLocks noGrp="1"/>
          </p:cNvSpPr>
          <p:nvPr>
            <p:ph type="ftr" sz="quarter" idx="3"/>
          </p:nvPr>
        </p:nvSpPr>
        <p:spPr>
          <a:xfrm>
            <a:off x="5105400" y="6541801"/>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1"/>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7"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7" name="Title 1"/>
          <p:cNvSpPr>
            <a:spLocks noGrp="1"/>
          </p:cNvSpPr>
          <p:nvPr>
            <p:ph type="title"/>
          </p:nvPr>
        </p:nvSpPr>
        <p:spPr>
          <a:xfrm>
            <a:off x="609600" y="8094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a:t>Click to edit Master text styles</a:t>
            </a:r>
          </a:p>
        </p:txBody>
      </p:sp>
      <p:sp>
        <p:nvSpPr>
          <p:cNvPr id="9" name="Content Placeholder 2"/>
          <p:cNvSpPr>
            <a:spLocks noGrp="1"/>
          </p:cNvSpPr>
          <p:nvPr>
            <p:ph sz="half" idx="1"/>
          </p:nvPr>
        </p:nvSpPr>
        <p:spPr>
          <a:xfrm>
            <a:off x="457200" y="3581401"/>
            <a:ext cx="2743200" cy="2544763"/>
          </a:xfrm>
        </p:spPr>
        <p:txBody>
          <a:bodyPr lIns="274288" tIns="0" rIns="182859">
            <a:normAutofit/>
          </a:bodyPr>
          <a:lstStyle>
            <a:lvl1pPr>
              <a:lnSpc>
                <a:spcPts val="1999"/>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581401"/>
            <a:ext cx="2743200" cy="2544763"/>
          </a:xfrm>
        </p:spPr>
        <p:txBody>
          <a:bodyPr lIns="274288" tIns="0" rIns="182859">
            <a:normAutofit/>
          </a:bodyPr>
          <a:lstStyle>
            <a:lvl1pPr>
              <a:lnSpc>
                <a:spcPts val="1999"/>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581401"/>
            <a:ext cx="2743200" cy="2544763"/>
          </a:xfrm>
        </p:spPr>
        <p:txBody>
          <a:bodyPr lIns="274288" tIns="0" rIns="182859">
            <a:normAutofit/>
          </a:bodyPr>
          <a:lstStyle>
            <a:lvl1pPr>
              <a:lnSpc>
                <a:spcPts val="1999"/>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cxnSp>
        <p:nvCxnSpPr>
          <p:cNvPr id="13" name="Straight Connector 12"/>
          <p:cNvCxnSpPr>
            <a:endCxn id="9" idx="3"/>
          </p:cNvCxnSpPr>
          <p:nvPr userDrawn="1"/>
        </p:nvCxnSpPr>
        <p:spPr>
          <a:xfrm rot="5400000">
            <a:off x="1650603" y="3303192"/>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963592" y="3809602"/>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752601"/>
            <a:ext cx="4040188" cy="304801"/>
          </a:xfrm>
          <a:solidFill>
            <a:schemeClr val="accent5">
              <a:lumMod val="20000"/>
              <a:lumOff val="80000"/>
              <a:alpha val="39000"/>
            </a:schemeClr>
          </a:solidFill>
        </p:spPr>
        <p:txBody>
          <a:bodyPr tIns="320003" anchor="b">
            <a:noAutofit/>
          </a:bodyPr>
          <a:lstStyle>
            <a:lvl1pPr marL="0" indent="0">
              <a:buNone/>
              <a:defRPr sz="1800" b="1" cap="all" baseline="0">
                <a:solidFill>
                  <a:schemeClr val="tx2">
                    <a:lumMod val="75000"/>
                  </a:schemeClr>
                </a:solidFill>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057401"/>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6" y="2057401"/>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1" y="1752602"/>
            <a:ext cx="4040188" cy="304801"/>
          </a:xfrm>
          <a:solidFill>
            <a:schemeClr val="accent5">
              <a:lumMod val="20000"/>
              <a:lumOff val="80000"/>
              <a:alpha val="39000"/>
            </a:schemeClr>
          </a:solidFill>
        </p:spPr>
        <p:txBody>
          <a:bodyPr tIns="320003" anchor="b">
            <a:noAutofit/>
          </a:bodyPr>
          <a:lstStyle>
            <a:lvl1pPr marL="0" indent="0">
              <a:buNone/>
              <a:defRPr sz="1800" b="1" cap="all" baseline="0">
                <a:solidFill>
                  <a:schemeClr val="tx2">
                    <a:lumMod val="75000"/>
                  </a:schemeClr>
                </a:solidFill>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13"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a:t>Click to edit Master text styles</a:t>
            </a:r>
          </a:p>
        </p:txBody>
      </p:sp>
      <p:sp>
        <p:nvSpPr>
          <p:cNvPr id="15" name="Footer Placeholder 4"/>
          <p:cNvSpPr>
            <a:spLocks noGrp="1"/>
          </p:cNvSpPr>
          <p:nvPr>
            <p:ph type="ftr" sz="quarter" idx="3"/>
          </p:nvPr>
        </p:nvSpPr>
        <p:spPr>
          <a:xfrm>
            <a:off x="5105400" y="6541801"/>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6" name="Slide Number Placeholder 5"/>
          <p:cNvSpPr>
            <a:spLocks noGrp="1"/>
          </p:cNvSpPr>
          <p:nvPr>
            <p:ph type="sldNum" sz="quarter" idx="14"/>
          </p:nvPr>
        </p:nvSpPr>
        <p:spPr>
          <a:xfrm>
            <a:off x="76200" y="6477001"/>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en-US" dirty="0"/>
              <a:t>Click to edit Master title style</a:t>
            </a:r>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dirty="0"/>
              <a:t>Click to edit Master text styles</a:t>
            </a:r>
          </a:p>
        </p:txBody>
      </p:sp>
      <p:sp>
        <p:nvSpPr>
          <p:cNvPr id="11" name="Slide Number Placeholder 5"/>
          <p:cNvSpPr>
            <a:spLocks noGrp="1"/>
          </p:cNvSpPr>
          <p:nvPr>
            <p:ph type="sldNum" sz="quarter" idx="4"/>
          </p:nvPr>
        </p:nvSpPr>
        <p:spPr>
          <a:xfrm>
            <a:off x="76200" y="6477001"/>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1"/>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752601"/>
            <a:ext cx="2855913" cy="4373563"/>
          </a:xfrm>
        </p:spPr>
        <p:txBody>
          <a:bodyPr/>
          <a:lstStyle>
            <a:lvl1pPr marL="0" indent="0">
              <a:lnSpc>
                <a:spcPts val="1600"/>
              </a:lnSpc>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dirty="0"/>
              <a:t>Click to edit Master text styles</a:t>
            </a:r>
          </a:p>
        </p:txBody>
      </p:sp>
      <p:sp>
        <p:nvSpPr>
          <p:cNvPr id="8" name="Title 1"/>
          <p:cNvSpPr>
            <a:spLocks noGrp="1"/>
          </p:cNvSpPr>
          <p:nvPr>
            <p:ph type="title"/>
          </p:nvPr>
        </p:nvSpPr>
        <p:spPr>
          <a:xfrm>
            <a:off x="609600" y="733200"/>
            <a:ext cx="8229600" cy="639762"/>
          </a:xfrm>
        </p:spPr>
        <p:txBody>
          <a:bodyPr/>
          <a:lstStyle/>
          <a:p>
            <a:r>
              <a:rPr lang="en-US" dirty="0"/>
              <a:t>Click to edit Master title style</a:t>
            </a:r>
          </a:p>
        </p:txBody>
      </p:sp>
      <p:sp>
        <p:nvSpPr>
          <p:cNvPr id="9" name="Text Placeholder 10"/>
          <p:cNvSpPr>
            <a:spLocks noGrp="1"/>
          </p:cNvSpPr>
          <p:nvPr>
            <p:ph type="body" sz="quarter" idx="13"/>
          </p:nvPr>
        </p:nvSpPr>
        <p:spPr>
          <a:xfrm>
            <a:off x="612648" y="1219200"/>
            <a:ext cx="8153400" cy="457200"/>
          </a:xfrm>
        </p:spPr>
        <p:txBody>
          <a:bodyPr>
            <a:normAutofit/>
          </a:bodyPr>
          <a:lstStyle>
            <a:lvl1pPr>
              <a:buFontTx/>
              <a:buNone/>
              <a:defRPr sz="2400"/>
            </a:lvl1pPr>
          </a:lstStyle>
          <a:p>
            <a:pPr lvl="0"/>
            <a:r>
              <a:rPr lang="en-US" dirty="0"/>
              <a:t>Click to edit Master text styles</a:t>
            </a:r>
          </a:p>
        </p:txBody>
      </p:sp>
      <p:sp>
        <p:nvSpPr>
          <p:cNvPr id="10" name="Footer Placeholder 4"/>
          <p:cNvSpPr>
            <a:spLocks noGrp="1"/>
          </p:cNvSpPr>
          <p:nvPr>
            <p:ph type="ftr" sz="quarter" idx="3"/>
          </p:nvPr>
        </p:nvSpPr>
        <p:spPr>
          <a:xfrm>
            <a:off x="5105400" y="6541801"/>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1"/>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FFBE-A81D-4D98-9FEE-B9F07A29EF1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93DB3C0-20BB-4FC6-BC19-2116B62627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4E37B-A2F1-49F1-B1B9-671DA68F3023}"/>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5" name="Footer Placeholder 4">
            <a:extLst>
              <a:ext uri="{FF2B5EF4-FFF2-40B4-BE49-F238E27FC236}">
                <a16:creationId xmlns:a16="http://schemas.microsoft.com/office/drawing/2014/main" id="{F9E89517-9D73-4DA0-A500-F2D43CA5BF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CE9C5C-759E-4676-9DFA-85A17D768B1B}"/>
              </a:ext>
            </a:extLst>
          </p:cNvPr>
          <p:cNvSpPr>
            <a:spLocks noGrp="1"/>
          </p:cNvSpPr>
          <p:nvPr>
            <p:ph type="sldNum" sz="quarter" idx="12"/>
          </p:nvPr>
        </p:nvSpPr>
        <p:spPr/>
        <p:txBody>
          <a:bodyPr/>
          <a:lstStyle/>
          <a:p>
            <a:fld id="{81582BD6-FC20-4557-852B-8433F8572D30}" type="slidenum">
              <a:rPr lang="en-US" smtClean="0"/>
              <a:pPr/>
              <a:t>‹#›</a:t>
            </a:fld>
            <a:endParaRPr lang="en-US" dirty="0"/>
          </a:p>
        </p:txBody>
      </p:sp>
      <p:pic>
        <p:nvPicPr>
          <p:cNvPr id="7" name="Picture 6">
            <a:extLst>
              <a:ext uri="{FF2B5EF4-FFF2-40B4-BE49-F238E27FC236}">
                <a16:creationId xmlns:a16="http://schemas.microsoft.com/office/drawing/2014/main" id="{C6AB61F6-DBE1-4BC7-8874-F08DA72018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extLst>
      <p:ext uri="{BB962C8B-B14F-4D97-AF65-F5344CB8AC3E}">
        <p14:creationId xmlns:p14="http://schemas.microsoft.com/office/powerpoint/2010/main" val="219023666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1EC4-22D4-48E9-AADF-9C2F9B316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67A23-CF4B-4058-803D-E19E2FA8422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FAC36-2708-4853-B3EA-0F68EFC0C39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3D3B4A-48E0-4A5D-BB1F-D5071E2C2B21}"/>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6" name="Footer Placeholder 5">
            <a:extLst>
              <a:ext uri="{FF2B5EF4-FFF2-40B4-BE49-F238E27FC236}">
                <a16:creationId xmlns:a16="http://schemas.microsoft.com/office/drawing/2014/main" id="{529ADC56-23A8-47DB-A503-245418DAB7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0FA3B2-3F46-49E8-AFE6-647AA201504E}"/>
              </a:ext>
            </a:extLst>
          </p:cNvPr>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13116171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E635-86D0-4ABB-8783-E9D0D8559CA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89D67E-3D79-4FAF-89C7-86CD99B6B8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B7B13D6-4C03-4685-AB52-CBBE2DC46A1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3AE602-DEF7-4408-925F-4273425F8EB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07E97DB-73F0-47AF-A091-D4A58268135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DD7D6A-86EA-4100-9478-81D7F581767D}"/>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8" name="Footer Placeholder 7">
            <a:extLst>
              <a:ext uri="{FF2B5EF4-FFF2-40B4-BE49-F238E27FC236}">
                <a16:creationId xmlns:a16="http://schemas.microsoft.com/office/drawing/2014/main" id="{F3A2B4E4-58A2-4CDB-BAF9-8E49E95BA89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329DC38-80E9-47F7-B663-676426441DD1}"/>
              </a:ext>
            </a:extLst>
          </p:cNvPr>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41369119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1879-D571-4C70-BFC4-A934836016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8B19B1-102F-4F9D-869B-06286A6D7D6C}"/>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4" name="Footer Placeholder 3">
            <a:extLst>
              <a:ext uri="{FF2B5EF4-FFF2-40B4-BE49-F238E27FC236}">
                <a16:creationId xmlns:a16="http://schemas.microsoft.com/office/drawing/2014/main" id="{5EDC5F86-BD5A-48A5-9E9A-6BAD7BF7953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59B493-D6E3-49F0-9E49-A392500F351E}"/>
              </a:ext>
            </a:extLst>
          </p:cNvPr>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35089882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04F01-B8CD-45CF-868F-E8557525D330}"/>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3" name="Footer Placeholder 2">
            <a:extLst>
              <a:ext uri="{FF2B5EF4-FFF2-40B4-BE49-F238E27FC236}">
                <a16:creationId xmlns:a16="http://schemas.microsoft.com/office/drawing/2014/main" id="{B1027964-9E1D-43D2-8881-E612830A7C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302E02-E300-486B-B8B5-122D5F6FDBB3}"/>
              </a:ext>
            </a:extLst>
          </p:cNvPr>
          <p:cNvSpPr>
            <a:spLocks noGrp="1"/>
          </p:cNvSpPr>
          <p:nvPr>
            <p:ph type="sldNum" sz="quarter" idx="12"/>
          </p:nvPr>
        </p:nvSpPr>
        <p:spPr/>
        <p:txBody>
          <a:bodyPr/>
          <a:lstStyle/>
          <a:p>
            <a:fld id="{81582BD6-FC20-4557-852B-8433F8572D30}" type="slidenum">
              <a:rPr lang="en-US" smtClean="0"/>
              <a:pPr/>
              <a:t>‹#›</a:t>
            </a:fld>
            <a:endParaRPr lang="en-US" dirty="0"/>
          </a:p>
        </p:txBody>
      </p:sp>
      <p:pic>
        <p:nvPicPr>
          <p:cNvPr id="5" name="Picture 4">
            <a:extLst>
              <a:ext uri="{FF2B5EF4-FFF2-40B4-BE49-F238E27FC236}">
                <a16:creationId xmlns:a16="http://schemas.microsoft.com/office/drawing/2014/main" id="{70031B8E-69CD-4C59-8ACA-64F2CA2118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extLst>
      <p:ext uri="{BB962C8B-B14F-4D97-AF65-F5344CB8AC3E}">
        <p14:creationId xmlns:p14="http://schemas.microsoft.com/office/powerpoint/2010/main" val="403416813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A105E-DBEB-44E6-B3B3-D0CBD381B55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A220D3A-346B-4DCE-B1A3-B3A053DCA0E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D2EE1C-7915-4269-9F41-6F3F4E74DD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5E3685F-3B99-4BF8-A796-4B7066A2EFF8}"/>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6" name="Footer Placeholder 5">
            <a:extLst>
              <a:ext uri="{FF2B5EF4-FFF2-40B4-BE49-F238E27FC236}">
                <a16:creationId xmlns:a16="http://schemas.microsoft.com/office/drawing/2014/main" id="{1BDAAD63-E45C-48A7-8FA2-B61E239556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09A5FD-0628-4264-A6AE-BBC8387B6371}"/>
              </a:ext>
            </a:extLst>
          </p:cNvPr>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68263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30A6-9F1A-43F2-B10D-D5E3BDF9D7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8FA0441-2B34-4597-AEC6-7E2CF4608E7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37303AE-4568-4877-B1B3-0A1171870D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22F08AD-45CC-495D-ACC4-B116FD1A3140}"/>
              </a:ext>
            </a:extLst>
          </p:cNvPr>
          <p:cNvSpPr>
            <a:spLocks noGrp="1"/>
          </p:cNvSpPr>
          <p:nvPr>
            <p:ph type="dt" sz="half" idx="10"/>
          </p:nvPr>
        </p:nvSpPr>
        <p:spPr/>
        <p:txBody>
          <a:bodyPr/>
          <a:lstStyle/>
          <a:p>
            <a:fld id="{9D51F11B-4713-4C21-A2B5-216AC6C07468}" type="datetimeFigureOut">
              <a:rPr lang="en-US" smtClean="0"/>
              <a:t>4/7/2019</a:t>
            </a:fld>
            <a:endParaRPr lang="en-US"/>
          </a:p>
        </p:txBody>
      </p:sp>
      <p:sp>
        <p:nvSpPr>
          <p:cNvPr id="6" name="Footer Placeholder 5">
            <a:extLst>
              <a:ext uri="{FF2B5EF4-FFF2-40B4-BE49-F238E27FC236}">
                <a16:creationId xmlns:a16="http://schemas.microsoft.com/office/drawing/2014/main" id="{A430CC59-EBE6-45C4-A83C-26901B7FC8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72FBD0-86BA-489E-A275-3450BC7B5A4B}"/>
              </a:ext>
            </a:extLst>
          </p:cNvPr>
          <p:cNvSpPr>
            <a:spLocks noGrp="1"/>
          </p:cNvSpPr>
          <p:nvPr>
            <p:ph type="sldNum" sz="quarter" idx="12"/>
          </p:nvPr>
        </p:nvSpPr>
        <p:spPr/>
        <p:txBody>
          <a:bodyPr/>
          <a:lstStyle/>
          <a:p>
            <a:fld id="{81582BD6-FC20-4557-852B-8433F8572D30}" type="slidenum">
              <a:rPr lang="en-US" smtClean="0"/>
              <a:pPr/>
              <a:t>‹#›</a:t>
            </a:fld>
            <a:endParaRPr lang="en-US" dirty="0"/>
          </a:p>
        </p:txBody>
      </p:sp>
      <p:pic>
        <p:nvPicPr>
          <p:cNvPr id="8" name="Picture 7">
            <a:extLst>
              <a:ext uri="{FF2B5EF4-FFF2-40B4-BE49-F238E27FC236}">
                <a16:creationId xmlns:a16="http://schemas.microsoft.com/office/drawing/2014/main" id="{A01424FD-21A3-4F61-80CB-6F85AEBE99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extLst>
      <p:ext uri="{BB962C8B-B14F-4D97-AF65-F5344CB8AC3E}">
        <p14:creationId xmlns:p14="http://schemas.microsoft.com/office/powerpoint/2010/main" val="349025974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BA9E3-AEFA-4D7A-8D64-6725E693D7B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0751F2-51F6-4683-97FD-E5BC467335B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E44BD-D142-4178-95C3-B96C50A1541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51F11B-4713-4C21-A2B5-216AC6C07468}" type="datetimeFigureOut">
              <a:rPr lang="en-US" smtClean="0"/>
              <a:t>4/7/2019</a:t>
            </a:fld>
            <a:endParaRPr lang="en-US"/>
          </a:p>
        </p:txBody>
      </p:sp>
      <p:sp>
        <p:nvSpPr>
          <p:cNvPr id="5" name="Footer Placeholder 4">
            <a:extLst>
              <a:ext uri="{FF2B5EF4-FFF2-40B4-BE49-F238E27FC236}">
                <a16:creationId xmlns:a16="http://schemas.microsoft.com/office/drawing/2014/main" id="{96DE0475-4A1D-4517-A2E2-5C0B0E4C485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2B9F2AD-B061-47E6-9E8D-860E1568092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582BD6-FC20-4557-852B-8433F8572D30}" type="slidenum">
              <a:rPr lang="en-US" smtClean="0"/>
              <a:pPr/>
              <a:t>‹#›</a:t>
            </a:fld>
            <a:endParaRPr lang="en-US" dirty="0"/>
          </a:p>
        </p:txBody>
      </p:sp>
      <p:pic>
        <p:nvPicPr>
          <p:cNvPr id="7" name="Picture 6">
            <a:extLst>
              <a:ext uri="{FF2B5EF4-FFF2-40B4-BE49-F238E27FC236}">
                <a16:creationId xmlns:a16="http://schemas.microsoft.com/office/drawing/2014/main" id="{77C4BE8D-83E6-4DBB-B67B-DFD89F921C07}"/>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030808" y="5786272"/>
            <a:ext cx="818725" cy="993599"/>
          </a:xfrm>
          <a:prstGeom prst="rect">
            <a:avLst/>
          </a:prstGeom>
        </p:spPr>
      </p:pic>
    </p:spTree>
    <p:extLst>
      <p:ext uri="{BB962C8B-B14F-4D97-AF65-F5344CB8AC3E}">
        <p14:creationId xmlns:p14="http://schemas.microsoft.com/office/powerpoint/2010/main" val="329668599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726" r:id="rId17"/>
    <p:sldLayoutId id="2147483727" r:id="rId18"/>
    <p:sldLayoutId id="2147483728" r:id="rId19"/>
    <p:sldLayoutId id="2147483731" r:id="rId20"/>
    <p:sldLayoutId id="2147483652" r:id="rId21"/>
    <p:sldLayoutId id="2147483661" r:id="rId22"/>
    <p:sldLayoutId id="2147483662" r:id="rId23"/>
    <p:sldLayoutId id="2147483653" r:id="rId24"/>
    <p:sldLayoutId id="2147483654" r:id="rId25"/>
    <p:sldLayoutId id="2147483656" r:id="rId26"/>
  </p:sldLayoutIdLst>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Faz3O1clDMU"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jackson@Greatlakes-echo.com" TargetMode="External"/><Relationship Id="rId2" Type="http://schemas.openxmlformats.org/officeDocument/2006/relationships/image" Target="../media/image17.png"/><Relationship Id="rId1" Type="http://schemas.openxmlformats.org/officeDocument/2006/relationships/slideLayout" Target="../slideLayouts/slideLayout15.xml"/><Relationship Id="rId5" Type="http://schemas.openxmlformats.org/officeDocument/2006/relationships/image" Target="../media/image19.sv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jci.org/" TargetMode="External"/><Relationship Id="rId7" Type="http://schemas.openxmlformats.org/officeDocument/2006/relationships/hyperlink" Target="https://www.ncbi.nlm.nih.gov/pubmed/?term=Raisz%20LG%5BAuthor%5D&amp;cauthor=true&amp;cauthor_uid=16322775"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s://www.ncbi.nlm.nih.gov/pubmed/16322775" TargetMode="External"/><Relationship Id="rId5" Type="http://schemas.openxmlformats.org/officeDocument/2006/relationships/hyperlink" Target="https://dx.doi.org/10.1172%2FJCI27071" TargetMode="External"/><Relationship Id="rId4" Type="http://schemas.openxmlformats.org/officeDocument/2006/relationships/hyperlink" Target="https://www.ncbi.nlm.nih.gov/pmc/articles/PMC129726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r>
              <a:rPr lang="en-US" dirty="0"/>
              <a:t>Etiology, Diagnosis, and Systems Management of Osteoporosis: </a:t>
            </a:r>
            <a:br>
              <a:rPr lang="en-US" dirty="0"/>
            </a:br>
            <a:endParaRPr lang="en-US" dirty="0"/>
          </a:p>
        </p:txBody>
      </p:sp>
      <p:sp>
        <p:nvSpPr>
          <p:cNvPr id="3" name="Subtitle 2"/>
          <p:cNvSpPr>
            <a:spLocks noGrp="1"/>
          </p:cNvSpPr>
          <p:nvPr>
            <p:ph type="subTitle" idx="1"/>
          </p:nvPr>
        </p:nvSpPr>
        <p:spPr/>
        <p:txBody>
          <a:bodyPr/>
          <a:lstStyle/>
          <a:p>
            <a:r>
              <a:rPr lang="en-US" dirty="0"/>
              <a:t>Avery M. Jackson III MD, FACS, FAANS</a:t>
            </a:r>
          </a:p>
        </p:txBody>
      </p:sp>
      <p:sp>
        <p:nvSpPr>
          <p:cNvPr id="5" name="TextBox 4"/>
          <p:cNvSpPr txBox="1"/>
          <p:nvPr/>
        </p:nvSpPr>
        <p:spPr>
          <a:xfrm>
            <a:off x="-533400" y="5292805"/>
            <a:ext cx="2362200" cy="228600"/>
          </a:xfrm>
          <a:prstGeom prst="rect">
            <a:avLst/>
          </a:prstGeom>
        </p:spPr>
        <p:txBody>
          <a:bodyPr vert="horz" wrap="square" lIns="91429" tIns="45714" rIns="91429" bIns="45714" rtlCol="0" anchor="ctr">
            <a:normAutofit fontScale="40000" lnSpcReduction="20000"/>
          </a:bodyPr>
          <a:lstStyle/>
          <a:p>
            <a:pPr algn="r">
              <a:spcBef>
                <a:spcPct val="0"/>
              </a:spcBef>
            </a:pPr>
            <a:r>
              <a:rPr lang="en-US" sz="2400" dirty="0"/>
              <a:t>Michigan Neurosurgical Institute</a:t>
            </a:r>
            <a:endParaRPr lang="en-US" sz="2400" dirty="0">
              <a:latin typeface="Perpetua" pitchFamily="18" charset="0"/>
              <a:ea typeface="+mj-ea"/>
              <a:cs typeface="+mj-cs"/>
            </a:endParaRPr>
          </a:p>
        </p:txBody>
      </p:sp>
      <p:sp>
        <p:nvSpPr>
          <p:cNvPr id="10" name="TextBox 9"/>
          <p:cNvSpPr txBox="1"/>
          <p:nvPr/>
        </p:nvSpPr>
        <p:spPr>
          <a:xfrm>
            <a:off x="304800" y="3693369"/>
            <a:ext cx="8305800" cy="1508105"/>
          </a:xfrm>
          <a:prstGeom prst="rect">
            <a:avLst/>
          </a:prstGeom>
          <a:noFill/>
        </p:spPr>
        <p:txBody>
          <a:bodyPr wrap="square">
            <a:spAutoFit/>
          </a:bodyPr>
          <a:lstStyle/>
          <a:p>
            <a:pPr algn="ctr"/>
            <a:endParaRPr lang="en-US" sz="2800" b="1" dirty="0"/>
          </a:p>
          <a:p>
            <a:pPr algn="ctr"/>
            <a:r>
              <a:rPr lang="en-US" sz="2800" b="1" dirty="0"/>
              <a:t>OB/GYN resident lecture series</a:t>
            </a:r>
            <a:endParaRPr lang="en-US" dirty="0"/>
          </a:p>
          <a:p>
            <a:endParaRPr lang="en-US" dirty="0"/>
          </a:p>
          <a:p>
            <a:pPr algn="ctr"/>
            <a:r>
              <a:rPr lang="en-US" dirty="0"/>
              <a:t>April 11, 2019</a:t>
            </a:r>
          </a:p>
        </p:txBody>
      </p:sp>
    </p:spTree>
    <p:extLst>
      <p:ext uri="{BB962C8B-B14F-4D97-AF65-F5344CB8AC3E}">
        <p14:creationId xmlns:p14="http://schemas.microsoft.com/office/powerpoint/2010/main" val="33389550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116997" y="1363411"/>
            <a:ext cx="8921536" cy="785101"/>
          </a:xfrm>
          <a:prstGeom prst="rect">
            <a:avLst/>
          </a:prstGeom>
        </p:spPr>
        <p:txBody>
          <a:bodyPr vert="horz" wrap="square" lIns="68587" tIns="68587" rIns="68587" bIns="68587" rtlCol="0" anchor="b" anchorCtr="0">
            <a:spAutoFit/>
          </a:bodyPr>
          <a:lstStyle/>
          <a:p>
            <a:pPr algn="ctr"/>
            <a:r>
              <a:rPr lang="en-US" sz="2101" i="1" dirty="0">
                <a:solidFill>
                  <a:srgbClr val="FF6911"/>
                </a:solidFill>
                <a:latin typeface="Helvetica" pitchFamily="34" charset="0"/>
                <a:cs typeface="Helvetica" pitchFamily="34" charset="0"/>
              </a:rPr>
              <a:t>Hospitalization Burden for Osteoporotic Fractures and Other Serious Diseases in Older U.S. Women</a:t>
            </a:r>
            <a:endParaRPr lang="en" sz="2101" i="1" spc="-75" dirty="0">
              <a:solidFill>
                <a:srgbClr val="FF6911"/>
              </a:solidFill>
              <a:latin typeface="Helvetica" pitchFamily="34" charset="0"/>
              <a:cs typeface="Helvetica" pitchFamily="34" charset="0"/>
            </a:endParaRPr>
          </a:p>
        </p:txBody>
      </p:sp>
      <p:sp>
        <p:nvSpPr>
          <p:cNvPr id="9" name="Content Placeholder 2"/>
          <p:cNvSpPr txBox="1">
            <a:spLocks/>
          </p:cNvSpPr>
          <p:nvPr/>
        </p:nvSpPr>
        <p:spPr>
          <a:xfrm>
            <a:off x="133565" y="2223881"/>
            <a:ext cx="8904968" cy="484875"/>
          </a:xfrm>
          <a:prstGeom prst="rect">
            <a:avLst/>
          </a:prstGeom>
          <a:noFill/>
          <a:ln>
            <a:noFill/>
          </a:ln>
        </p:spPr>
        <p:txBody>
          <a:bodyPr lIns="68587" tIns="68587" rIns="68587" bIns="68587" anchor="t" anchorCtr="0"/>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1350" b="1" i="1" dirty="0"/>
              <a:t>Percent of hospitalizations* for osteoporotic fractures and other serious diseases combined, 2000–2011</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5492" y="2723065"/>
            <a:ext cx="8733041" cy="2468809"/>
          </a:xfrm>
          <a:prstGeom prst="rect">
            <a:avLst/>
          </a:prstGeom>
          <a:solidFill>
            <a:schemeClr val="bg1"/>
          </a:solidFill>
          <a:extLst/>
        </p:spPr>
      </p:pic>
      <p:sp>
        <p:nvSpPr>
          <p:cNvPr id="2" name="Rectangle 1"/>
          <p:cNvSpPr/>
          <p:nvPr/>
        </p:nvSpPr>
        <p:spPr>
          <a:xfrm>
            <a:off x="1652613" y="5613262"/>
            <a:ext cx="6038797" cy="369332"/>
          </a:xfrm>
          <a:prstGeom prst="rect">
            <a:avLst/>
          </a:prstGeom>
        </p:spPr>
        <p:txBody>
          <a:bodyPr wrap="square">
            <a:spAutoFit/>
          </a:bodyPr>
          <a:lstStyle/>
          <a:p>
            <a:pPr marL="171496" indent="-171496">
              <a:buClr>
                <a:schemeClr val="accent1">
                  <a:lumMod val="60000"/>
                  <a:lumOff val="40000"/>
                </a:schemeClr>
              </a:buClr>
            </a:pPr>
            <a:r>
              <a:rPr lang="en-US" sz="900" i="1" dirty="0">
                <a:solidFill>
                  <a:srgbClr val="1E1E1D"/>
                </a:solidFill>
              </a:rPr>
              <a:t>Singer AJ, et al. Osteoporosis International 2014. 25(4) suppl: 503-522</a:t>
            </a:r>
          </a:p>
          <a:p>
            <a:pPr marL="171496" indent="-171496">
              <a:buClr>
                <a:schemeClr val="accent1">
                  <a:lumMod val="60000"/>
                  <a:lumOff val="40000"/>
                </a:schemeClr>
              </a:buClr>
            </a:pPr>
            <a:r>
              <a:rPr lang="en-US" sz="900" i="1" dirty="0">
                <a:solidFill>
                  <a:srgbClr val="1E1E1D"/>
                </a:solidFill>
              </a:rPr>
              <a:t>Singer AJ, et al. </a:t>
            </a:r>
            <a:r>
              <a:rPr lang="en-US" sz="900" i="1" dirty="0"/>
              <a:t>Mayo Clinic Proceedings 2015. 90; 53-62 </a:t>
            </a:r>
          </a:p>
        </p:txBody>
      </p:sp>
      <p:sp>
        <p:nvSpPr>
          <p:cNvPr id="12" name="Rectangle 11"/>
          <p:cNvSpPr/>
          <p:nvPr/>
        </p:nvSpPr>
        <p:spPr>
          <a:xfrm>
            <a:off x="133564" y="5210648"/>
            <a:ext cx="3648182" cy="300082"/>
          </a:xfrm>
          <a:prstGeom prst="rect">
            <a:avLst/>
          </a:prstGeom>
        </p:spPr>
        <p:txBody>
          <a:bodyPr wrap="square">
            <a:spAutoFit/>
          </a:bodyPr>
          <a:lstStyle/>
          <a:p>
            <a:r>
              <a:rPr lang="en-US" sz="1350" i="1" dirty="0"/>
              <a:t>*Principal diagnosis codes were used</a:t>
            </a:r>
            <a:endParaRPr lang="en-US" sz="1200" dirty="0">
              <a:solidFill>
                <a:schemeClr val="bg1"/>
              </a:solidFill>
              <a:latin typeface="Arial Narrow" pitchFamily="34" charset="0"/>
            </a:endParaRPr>
          </a:p>
        </p:txBody>
      </p:sp>
      <p:sp>
        <p:nvSpPr>
          <p:cNvPr id="8" name="Shape 32"/>
          <p:cNvSpPr/>
          <p:nvPr/>
        </p:nvSpPr>
        <p:spPr>
          <a:xfrm>
            <a:off x="3993944" y="893429"/>
            <a:ext cx="1156112" cy="238348"/>
          </a:xfrm>
          <a:prstGeom prst="rect">
            <a:avLst/>
          </a:prstGeom>
          <a:blipFill>
            <a:blip r:embed="rId4"/>
            <a:stretch>
              <a:fillRect/>
            </a:stretch>
          </a:blipFill>
        </p:spPr>
      </p:sp>
    </p:spTree>
    <p:extLst>
      <p:ext uri="{BB962C8B-B14F-4D97-AF65-F5344CB8AC3E}">
        <p14:creationId xmlns:p14="http://schemas.microsoft.com/office/powerpoint/2010/main" val="133644579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27035" y="1241785"/>
            <a:ext cx="9055100" cy="630956"/>
          </a:xfrm>
          <a:prstGeom prst="rect">
            <a:avLst/>
          </a:prstGeom>
        </p:spPr>
        <p:txBody>
          <a:bodyPr vert="horz" wrap="square" lIns="68587" tIns="68587" rIns="68587" bIns="68587" rtlCol="0" anchor="b" anchorCtr="0">
            <a:spAutoFit/>
          </a:bodyPr>
          <a:lstStyle/>
          <a:p>
            <a:pPr algn="ctr">
              <a:buNone/>
            </a:pPr>
            <a:r>
              <a:rPr lang="en-US" sz="3200" i="1" spc="-75" dirty="0">
                <a:solidFill>
                  <a:schemeClr val="tx1"/>
                </a:solidFill>
                <a:latin typeface="Helvetica"/>
                <a:cs typeface="Helvetica"/>
              </a:rPr>
              <a:t>A Public Health Emergency</a:t>
            </a:r>
            <a:endParaRPr lang="en" sz="3200" i="1" spc="-75" dirty="0">
              <a:solidFill>
                <a:schemeClr val="tx1"/>
              </a:solidFill>
              <a:latin typeface="Helvetica"/>
              <a:cs typeface="Helvetica"/>
            </a:endParaRPr>
          </a:p>
        </p:txBody>
      </p:sp>
      <p:sp>
        <p:nvSpPr>
          <p:cNvPr id="31" name="Shape 31"/>
          <p:cNvSpPr>
            <a:spLocks noGrp="1"/>
          </p:cNvSpPr>
          <p:nvPr>
            <p:ph type="body" idx="1"/>
          </p:nvPr>
        </p:nvSpPr>
        <p:spPr>
          <a:xfrm>
            <a:off x="379534" y="1794077"/>
            <a:ext cx="8278689" cy="4019576"/>
          </a:xfrm>
          <a:prstGeom prst="rect">
            <a:avLst/>
          </a:prstGeom>
        </p:spPr>
        <p:txBody>
          <a:bodyPr vert="horz" wrap="square" lIns="68587" tIns="68587" rIns="68587" bIns="68587" rtlCol="0" anchor="t" anchorCtr="0">
            <a:spAutoFit/>
          </a:bodyPr>
          <a:lstStyle/>
          <a:p>
            <a:r>
              <a:rPr lang="en-US" sz="2000" dirty="0"/>
              <a:t>NOF: Overwhelming evidence shows that osteoporosis is a massive public health problem nationwide;</a:t>
            </a:r>
          </a:p>
          <a:p>
            <a:endParaRPr lang="en-US" sz="2000" dirty="0"/>
          </a:p>
          <a:p>
            <a:pPr marL="257244" indent="-257244">
              <a:buFont typeface="Arial" panose="020B0604020202020204" pitchFamily="34" charset="0"/>
              <a:buChar char="•"/>
            </a:pPr>
            <a:r>
              <a:rPr lang="en-US" sz="2000" dirty="0"/>
              <a:t>Nearly 65 percent of people in this country who are 65 years old and older have osteoporosis or low bone mass and are at risk for a fracture, according to data from the Centers for Disease Control. </a:t>
            </a:r>
          </a:p>
          <a:p>
            <a:pPr marL="257244" indent="-257244">
              <a:buFont typeface="Arial" panose="020B0604020202020204" pitchFamily="34" charset="0"/>
              <a:buChar char="•"/>
            </a:pPr>
            <a:r>
              <a:rPr lang="en-US" sz="2000" dirty="0"/>
              <a:t>Currently only 25 percent of patients who suffer a fracture are treated to reduce the risk of future fractures. </a:t>
            </a:r>
          </a:p>
          <a:p>
            <a:pPr marL="257244" indent="-257244">
              <a:buFont typeface="Arial" panose="020B0604020202020204" pitchFamily="34" charset="0"/>
              <a:buChar char="•"/>
            </a:pPr>
            <a:r>
              <a:rPr lang="en-US" sz="2000" dirty="0"/>
              <a:t>Hip fracture patients’ use of osteoporosis medications following fracture decreased from 40 percent to 21 percent between 2002 and 2011.</a:t>
            </a:r>
          </a:p>
          <a:p>
            <a:pPr eaLnBrk="1" hangingPunct="1"/>
            <a:endParaRPr lang="en-US" sz="1350" dirty="0">
              <a:latin typeface="Helvetica" panose="020B0604020202020204" pitchFamily="34" charset="0"/>
              <a:cs typeface="Helvetica" panose="020B0604020202020204" pitchFamily="34" charset="0"/>
            </a:endParaRPr>
          </a:p>
        </p:txBody>
      </p:sp>
      <p:sp>
        <p:nvSpPr>
          <p:cNvPr id="8" name="TextBox 7"/>
          <p:cNvSpPr txBox="1"/>
          <p:nvPr/>
        </p:nvSpPr>
        <p:spPr>
          <a:xfrm>
            <a:off x="730649" y="6118660"/>
            <a:ext cx="7576457" cy="261610"/>
          </a:xfrm>
          <a:prstGeom prst="rect">
            <a:avLst/>
          </a:prstGeom>
          <a:noFill/>
        </p:spPr>
        <p:txBody>
          <a:bodyPr wrap="square" rtlCol="0">
            <a:spAutoFit/>
          </a:bodyPr>
          <a:lstStyle/>
          <a:p>
            <a:endParaRPr lang="en-US" sz="11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5616008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27035" y="872453"/>
            <a:ext cx="9055100" cy="1000288"/>
          </a:xfrm>
          <a:prstGeom prst="rect">
            <a:avLst/>
          </a:prstGeom>
        </p:spPr>
        <p:txBody>
          <a:bodyPr vert="horz" wrap="square" lIns="68587" tIns="68587" rIns="68587" bIns="68587" rtlCol="0" anchor="b" anchorCtr="0">
            <a:spAutoFit/>
          </a:bodyPr>
          <a:lstStyle/>
          <a:p>
            <a:pPr algn="ctr">
              <a:buNone/>
            </a:pPr>
            <a:r>
              <a:rPr lang="en" sz="2800" i="1" spc="-75" dirty="0">
                <a:solidFill>
                  <a:schemeClr val="tx1"/>
                </a:solidFill>
                <a:latin typeface="Helvetica"/>
                <a:cs typeface="Helvetica"/>
              </a:rPr>
              <a:t>Healthcare Professional Gaps in </a:t>
            </a:r>
            <a:br>
              <a:rPr lang="en" sz="2800" i="1" spc="-75" dirty="0">
                <a:solidFill>
                  <a:schemeClr val="tx1"/>
                </a:solidFill>
                <a:latin typeface="Helvetica"/>
                <a:cs typeface="Helvetica"/>
              </a:rPr>
            </a:br>
            <a:r>
              <a:rPr lang="en" sz="2800" i="1" spc="-75" dirty="0">
                <a:solidFill>
                  <a:schemeClr val="tx1"/>
                </a:solidFill>
                <a:latin typeface="Helvetica"/>
                <a:cs typeface="Helvetica"/>
              </a:rPr>
              <a:t>Knowledge</a:t>
            </a:r>
          </a:p>
        </p:txBody>
      </p:sp>
      <p:sp>
        <p:nvSpPr>
          <p:cNvPr id="31" name="Shape 31"/>
          <p:cNvSpPr>
            <a:spLocks noGrp="1"/>
          </p:cNvSpPr>
          <p:nvPr>
            <p:ph type="body" idx="1"/>
          </p:nvPr>
        </p:nvSpPr>
        <p:spPr>
          <a:xfrm>
            <a:off x="379534" y="1794077"/>
            <a:ext cx="8278689" cy="3619467"/>
          </a:xfrm>
          <a:prstGeom prst="rect">
            <a:avLst/>
          </a:prstGeom>
        </p:spPr>
        <p:txBody>
          <a:bodyPr vert="horz" wrap="square" lIns="68587" tIns="68587" rIns="68587" bIns="68587" rtlCol="0" anchor="t" anchorCtr="0">
            <a:spAutoFit/>
          </a:bodyPr>
          <a:lstStyle/>
          <a:p>
            <a:pPr eaLnBrk="1" hangingPunct="1"/>
            <a:r>
              <a:rPr lang="en-US" sz="1500" dirty="0">
                <a:latin typeface="Helvetica" panose="020B0604020202020204" pitchFamily="34" charset="0"/>
                <a:cs typeface="Helvetica" panose="020B0604020202020204" pitchFamily="34" charset="0"/>
              </a:rPr>
              <a:t>Lack of understanding: connection between osteoporosis/low bone mass and bone breaks </a:t>
            </a:r>
          </a:p>
          <a:p>
            <a:pPr lvl="1"/>
            <a:r>
              <a:rPr lang="en-US" sz="1500" dirty="0">
                <a:latin typeface="Helvetica" panose="020B0604020202020204" pitchFamily="34" charset="0"/>
                <a:cs typeface="Helvetica" panose="020B0604020202020204" pitchFamily="34" charset="0"/>
              </a:rPr>
              <a:t>Of the 100 most commonly used ICD-9 codes in 2010 (as defined by AAFP),</a:t>
            </a:r>
            <a:r>
              <a:rPr lang="en-US" sz="1500" b="1" dirty="0">
                <a:latin typeface="Helvetica" panose="020B0604020202020204" pitchFamily="34" charset="0"/>
                <a:cs typeface="Helvetica" panose="020B0604020202020204" pitchFamily="34" charset="0"/>
              </a:rPr>
              <a:t> </a:t>
            </a:r>
            <a:r>
              <a:rPr lang="en-US" sz="1500" dirty="0">
                <a:latin typeface="Helvetica" panose="020B0604020202020204" pitchFamily="34" charset="0"/>
                <a:cs typeface="Helvetica" panose="020B0604020202020204" pitchFamily="34" charset="0"/>
              </a:rPr>
              <a:t>osteoporosis was not one of them*</a:t>
            </a:r>
            <a:endParaRPr lang="en-US" sz="1500" baseline="30000" dirty="0">
              <a:latin typeface="Helvetica" panose="020B0604020202020204" pitchFamily="34" charset="0"/>
              <a:cs typeface="Helvetica" panose="020B0604020202020204" pitchFamily="34" charset="0"/>
            </a:endParaRPr>
          </a:p>
          <a:p>
            <a:pPr lvl="1"/>
            <a:r>
              <a:rPr lang="en-US" sz="1500" dirty="0">
                <a:latin typeface="Helvetica" panose="020B0604020202020204" pitchFamily="34" charset="0"/>
                <a:cs typeface="Helvetica" panose="020B0604020202020204" pitchFamily="34" charset="0"/>
              </a:rPr>
              <a:t>Most common problems  </a:t>
            </a:r>
          </a:p>
          <a:p>
            <a:pPr lvl="2">
              <a:buNone/>
            </a:pPr>
            <a:r>
              <a:rPr lang="en-US" sz="1500" dirty="0">
                <a:latin typeface="Helvetica" panose="020B0604020202020204" pitchFamily="34" charset="0"/>
                <a:cs typeface="Helvetica" panose="020B0604020202020204" pitchFamily="34" charset="0"/>
              </a:rPr>
              <a:t>	</a:t>
            </a:r>
            <a:r>
              <a:rPr lang="en-US" sz="1500" i="1" dirty="0">
                <a:latin typeface="Helvetica" panose="020B0604020202020204" pitchFamily="34" charset="0"/>
                <a:cs typeface="Helvetica" panose="020B0604020202020204" pitchFamily="34" charset="0"/>
              </a:rPr>
              <a:t>Hypertension		Depression/Anxiety</a:t>
            </a:r>
          </a:p>
          <a:p>
            <a:pPr lvl="2">
              <a:buNone/>
            </a:pPr>
            <a:r>
              <a:rPr lang="en-US" sz="1500" i="1" dirty="0">
                <a:latin typeface="Helvetica" panose="020B0604020202020204" pitchFamily="34" charset="0"/>
                <a:cs typeface="Helvetica" panose="020B0604020202020204" pitchFamily="34" charset="0"/>
              </a:rPr>
              <a:t>	Angina/Heart disease		Back pain</a:t>
            </a:r>
          </a:p>
          <a:p>
            <a:pPr lvl="2">
              <a:buNone/>
            </a:pPr>
            <a:r>
              <a:rPr lang="en-US" sz="1500" i="1" dirty="0">
                <a:latin typeface="Helvetica" panose="020B0604020202020204" pitchFamily="34" charset="0"/>
                <a:cs typeface="Helvetica" panose="020B0604020202020204" pitchFamily="34" charset="0"/>
              </a:rPr>
              <a:t>	Diabetes			Arthritis</a:t>
            </a:r>
          </a:p>
          <a:p>
            <a:pPr lvl="2">
              <a:buNone/>
            </a:pPr>
            <a:r>
              <a:rPr lang="en-US" sz="1500" i="1" dirty="0">
                <a:latin typeface="Helvetica" panose="020B0604020202020204" pitchFamily="34" charset="0"/>
                <a:cs typeface="Helvetica" panose="020B0604020202020204" pitchFamily="34" charset="0"/>
              </a:rPr>
              <a:t>	Asthma			COPD</a:t>
            </a:r>
          </a:p>
          <a:p>
            <a:r>
              <a:rPr lang="en-US" sz="1500" dirty="0">
                <a:latin typeface="Helvetica" panose="020B0604020202020204" pitchFamily="34" charset="0"/>
                <a:cs typeface="Helvetica" panose="020B0604020202020204" pitchFamily="34" charset="0"/>
              </a:rPr>
              <a:t>          Time constraints</a:t>
            </a:r>
          </a:p>
          <a:p>
            <a:r>
              <a:rPr lang="en-US" sz="1500" dirty="0">
                <a:latin typeface="Helvetica" panose="020B0604020202020204" pitchFamily="34" charset="0"/>
                <a:cs typeface="Helvetica" panose="020B0604020202020204" pitchFamily="34" charset="0"/>
              </a:rPr>
              <a:t>          Knowledge gaps: diagnosis/use of therapies</a:t>
            </a:r>
          </a:p>
          <a:p>
            <a:r>
              <a:rPr lang="en-US" sz="1500" dirty="0">
                <a:latin typeface="Helvetica" panose="020B0604020202020204" pitchFamily="34" charset="0"/>
                <a:cs typeface="Helvetica" panose="020B0604020202020204" pitchFamily="34" charset="0"/>
              </a:rPr>
              <a:t>         Conflicting information/recommendations</a:t>
            </a:r>
          </a:p>
          <a:p>
            <a:r>
              <a:rPr lang="en-US" sz="1500" dirty="0">
                <a:latin typeface="Helvetica" panose="020B0604020202020204" pitchFamily="34" charset="0"/>
                <a:cs typeface="Helvetica" panose="020B0604020202020204" pitchFamily="34" charset="0"/>
              </a:rPr>
              <a:t>         No primary “home” specialty for bone health</a:t>
            </a:r>
          </a:p>
          <a:p>
            <a:pPr eaLnBrk="1" hangingPunct="1"/>
            <a:endParaRPr lang="en-US" sz="1350" dirty="0">
              <a:latin typeface="Helvetica" panose="020B0604020202020204" pitchFamily="34" charset="0"/>
              <a:cs typeface="Helvetica" panose="020B0604020202020204" pitchFamily="34" charset="0"/>
            </a:endParaRPr>
          </a:p>
        </p:txBody>
      </p:sp>
      <p:sp>
        <p:nvSpPr>
          <p:cNvPr id="8" name="TextBox 7"/>
          <p:cNvSpPr txBox="1"/>
          <p:nvPr/>
        </p:nvSpPr>
        <p:spPr>
          <a:xfrm>
            <a:off x="141515" y="5360486"/>
            <a:ext cx="7576457" cy="242374"/>
          </a:xfrm>
          <a:prstGeom prst="rect">
            <a:avLst/>
          </a:prstGeom>
          <a:noFill/>
        </p:spPr>
        <p:txBody>
          <a:bodyPr wrap="square" rtlCol="0">
            <a:spAutoFit/>
          </a:bodyPr>
          <a:lstStyle/>
          <a:p>
            <a:r>
              <a:rPr lang="en-US" sz="975" i="1" dirty="0">
                <a:latin typeface="Helvetica" panose="020B0604020202020204" pitchFamily="34" charset="0"/>
                <a:cs typeface="Helvetica" panose="020B0604020202020204" pitchFamily="34" charset="0"/>
              </a:rPr>
              <a:t>* http://sagemb.com/info-resources/medical-billing-reference/95-100-most-common-diagnosis</a:t>
            </a:r>
          </a:p>
        </p:txBody>
      </p:sp>
    </p:spTree>
    <p:extLst>
      <p:ext uri="{BB962C8B-B14F-4D97-AF65-F5344CB8AC3E}">
        <p14:creationId xmlns:p14="http://schemas.microsoft.com/office/powerpoint/2010/main" val="269704499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l="-1000" r="-1000"/>
          </a:stretch>
        </a:blipFill>
        <a:effectLst/>
      </p:bgPr>
    </p:bg>
    <p:spTree>
      <p:nvGrpSpPr>
        <p:cNvPr id="1" name=""/>
        <p:cNvGrpSpPr/>
        <p:nvPr/>
      </p:nvGrpSpPr>
      <p:grpSpPr>
        <a:xfrm>
          <a:off x="0" y="0"/>
          <a:ext cx="0" cy="0"/>
          <a:chOff x="0" y="0"/>
          <a:chExt cx="0" cy="0"/>
        </a:xfrm>
      </p:grpSpPr>
      <p:sp>
        <p:nvSpPr>
          <p:cNvPr id="15362" name="Rectangle 26"/>
          <p:cNvSpPr>
            <a:spLocks noGrp="1" noChangeArrowheads="1"/>
          </p:cNvSpPr>
          <p:nvPr>
            <p:ph type="title"/>
          </p:nvPr>
        </p:nvSpPr>
        <p:spPr>
          <a:xfrm>
            <a:off x="831716" y="1416546"/>
            <a:ext cx="6934200" cy="743144"/>
          </a:xfrm>
        </p:spPr>
        <p:txBody>
          <a:bodyPr>
            <a:normAutofit fontScale="90000"/>
          </a:bodyPr>
          <a:lstStyle/>
          <a:p>
            <a:pPr algn="ctr" eaLnBrk="1" hangingPunct="1"/>
            <a:r>
              <a:rPr lang="en-GB" altLang="en-US" sz="2701" dirty="0">
                <a:latin typeface="Helvetica" panose="020B0604020202020204" pitchFamily="34" charset="0"/>
                <a:cs typeface="Helvetica" panose="020B0604020202020204" pitchFamily="34" charset="0"/>
              </a:rPr>
              <a:t>Significance of Osteoporosis-Related Fractures</a:t>
            </a:r>
            <a:endParaRPr lang="en-US" altLang="en-US" sz="2701" dirty="0">
              <a:latin typeface="Helvetica" panose="020B0604020202020204" pitchFamily="34" charset="0"/>
              <a:cs typeface="Helvetica" panose="020B0604020202020204" pitchFamily="34" charset="0"/>
            </a:endParaRPr>
          </a:p>
        </p:txBody>
      </p:sp>
      <p:grpSp>
        <p:nvGrpSpPr>
          <p:cNvPr id="15363" name="Group 68"/>
          <p:cNvGrpSpPr>
            <a:grpSpLocks/>
          </p:cNvGrpSpPr>
          <p:nvPr/>
        </p:nvGrpSpPr>
        <p:grpSpPr bwMode="auto">
          <a:xfrm>
            <a:off x="413410" y="1873805"/>
            <a:ext cx="8226559" cy="3270308"/>
            <a:chOff x="280731" y="1053079"/>
            <a:chExt cx="7729794" cy="4191521"/>
          </a:xfrm>
        </p:grpSpPr>
        <p:sp>
          <p:nvSpPr>
            <p:cNvPr id="15370" name="Freeform 2"/>
            <p:cNvSpPr>
              <a:spLocks noChangeArrowheads="1"/>
            </p:cNvSpPr>
            <p:nvPr/>
          </p:nvSpPr>
          <p:spPr bwMode="auto">
            <a:xfrm>
              <a:off x="1814513" y="4624388"/>
              <a:ext cx="6196012" cy="74612"/>
            </a:xfrm>
            <a:custGeom>
              <a:avLst/>
              <a:gdLst>
                <a:gd name="T0" fmla="*/ 0 w 18298"/>
                <a:gd name="T1" fmla="*/ 2147483647 h 193"/>
                <a:gd name="T2" fmla="*/ 2147483647 w 18298"/>
                <a:gd name="T3" fmla="*/ 0 h 193"/>
                <a:gd name="T4" fmla="*/ 2147483647 w 18298"/>
                <a:gd name="T5" fmla="*/ 0 h 193"/>
                <a:gd name="T6" fmla="*/ 2147483647 w 18298"/>
                <a:gd name="T7" fmla="*/ 2147483647 h 193"/>
                <a:gd name="T8" fmla="*/ 0 w 18298"/>
                <a:gd name="T9" fmla="*/ 2147483647 h 193"/>
                <a:gd name="T10" fmla="*/ 0 w 18298"/>
                <a:gd name="T11" fmla="*/ 2147483647 h 193"/>
                <a:gd name="T12" fmla="*/ 0 60000 65536"/>
                <a:gd name="T13" fmla="*/ 0 60000 65536"/>
                <a:gd name="T14" fmla="*/ 0 60000 65536"/>
                <a:gd name="T15" fmla="*/ 0 60000 65536"/>
                <a:gd name="T16" fmla="*/ 0 60000 65536"/>
                <a:gd name="T17" fmla="*/ 0 60000 65536"/>
                <a:gd name="T18" fmla="*/ 0 w 18298"/>
                <a:gd name="T19" fmla="*/ 0 h 193"/>
                <a:gd name="T20" fmla="*/ 18298 w 18298"/>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8298" h="193">
                  <a:moveTo>
                    <a:pt x="0" y="192"/>
                  </a:moveTo>
                  <a:lnTo>
                    <a:pt x="895" y="0"/>
                  </a:lnTo>
                  <a:lnTo>
                    <a:pt x="18297" y="0"/>
                  </a:lnTo>
                  <a:lnTo>
                    <a:pt x="17406" y="192"/>
                  </a:lnTo>
                  <a:lnTo>
                    <a:pt x="0" y="1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371" name="Freeform 3"/>
            <p:cNvSpPr>
              <a:spLocks noChangeArrowheads="1"/>
            </p:cNvSpPr>
            <p:nvPr/>
          </p:nvSpPr>
          <p:spPr bwMode="auto">
            <a:xfrm>
              <a:off x="1814513" y="1576388"/>
              <a:ext cx="303212" cy="3122612"/>
            </a:xfrm>
            <a:custGeom>
              <a:avLst/>
              <a:gdLst>
                <a:gd name="T0" fmla="*/ 0 w 893"/>
                <a:gd name="T1" fmla="*/ 2147483647 h 8197"/>
                <a:gd name="T2" fmla="*/ 0 w 893"/>
                <a:gd name="T3" fmla="*/ 2147483647 h 8197"/>
                <a:gd name="T4" fmla="*/ 2147483647 w 893"/>
                <a:gd name="T5" fmla="*/ 0 h 8197"/>
                <a:gd name="T6" fmla="*/ 2147483647 w 893"/>
                <a:gd name="T7" fmla="*/ 2147483647 h 8197"/>
                <a:gd name="T8" fmla="*/ 0 w 893"/>
                <a:gd name="T9" fmla="*/ 2147483647 h 8197"/>
                <a:gd name="T10" fmla="*/ 0 w 893"/>
                <a:gd name="T11" fmla="*/ 2147483647 h 8197"/>
                <a:gd name="T12" fmla="*/ 0 60000 65536"/>
                <a:gd name="T13" fmla="*/ 0 60000 65536"/>
                <a:gd name="T14" fmla="*/ 0 60000 65536"/>
                <a:gd name="T15" fmla="*/ 0 60000 65536"/>
                <a:gd name="T16" fmla="*/ 0 60000 65536"/>
                <a:gd name="T17" fmla="*/ 0 60000 65536"/>
                <a:gd name="T18" fmla="*/ 0 w 893"/>
                <a:gd name="T19" fmla="*/ 0 h 8197"/>
                <a:gd name="T20" fmla="*/ 893 w 893"/>
                <a:gd name="T21" fmla="*/ 8197 h 8197"/>
              </a:gdLst>
              <a:ahLst/>
              <a:cxnLst>
                <a:cxn ang="T12">
                  <a:pos x="T0" y="T1"/>
                </a:cxn>
                <a:cxn ang="T13">
                  <a:pos x="T2" y="T3"/>
                </a:cxn>
                <a:cxn ang="T14">
                  <a:pos x="T4" y="T5"/>
                </a:cxn>
                <a:cxn ang="T15">
                  <a:pos x="T6" y="T7"/>
                </a:cxn>
                <a:cxn ang="T16">
                  <a:pos x="T8" y="T9"/>
                </a:cxn>
                <a:cxn ang="T17">
                  <a:pos x="T10" y="T11"/>
                </a:cxn>
              </a:cxnLst>
              <a:rect l="T18" t="T19" r="T20" b="T21"/>
              <a:pathLst>
                <a:path w="893" h="8197">
                  <a:moveTo>
                    <a:pt x="0" y="8196"/>
                  </a:moveTo>
                  <a:lnTo>
                    <a:pt x="0" y="196"/>
                  </a:lnTo>
                  <a:lnTo>
                    <a:pt x="892" y="0"/>
                  </a:lnTo>
                  <a:lnTo>
                    <a:pt x="892" y="8000"/>
                  </a:lnTo>
                  <a:lnTo>
                    <a:pt x="0" y="8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372" name="AutoShape 14"/>
            <p:cNvSpPr>
              <a:spLocks noChangeArrowheads="1"/>
            </p:cNvSpPr>
            <p:nvPr/>
          </p:nvSpPr>
          <p:spPr bwMode="auto">
            <a:xfrm>
              <a:off x="2079624" y="1636248"/>
              <a:ext cx="1186602" cy="3064339"/>
            </a:xfrm>
            <a:prstGeom prst="roundRect">
              <a:avLst>
                <a:gd name="adj" fmla="val 153"/>
              </a:avLst>
            </a:prstGeom>
            <a:solidFill>
              <a:srgbClr val="826E59"/>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endParaRPr lang="en-US" altLang="en-US" sz="1800" dirty="0">
                <a:solidFill>
                  <a:srgbClr val="826E59"/>
                </a:solidFill>
              </a:endParaRPr>
            </a:p>
          </p:txBody>
        </p:sp>
        <p:sp>
          <p:nvSpPr>
            <p:cNvPr id="15373" name="Text Box 16"/>
            <p:cNvSpPr txBox="1">
              <a:spLocks noChangeArrowheads="1"/>
            </p:cNvSpPr>
            <p:nvPr/>
          </p:nvSpPr>
          <p:spPr bwMode="auto">
            <a:xfrm>
              <a:off x="2235034" y="1419495"/>
              <a:ext cx="1215544" cy="20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1125" b="1" dirty="0">
                  <a:solidFill>
                    <a:srgbClr val="FFFFFF"/>
                  </a:solidFill>
                </a:rPr>
                <a:t>2,050,695</a:t>
              </a:r>
              <a:r>
                <a:rPr lang="en-GB" altLang="en-US" sz="1125" b="1" baseline="30000" dirty="0">
                  <a:solidFill>
                    <a:srgbClr val="FFFFFF"/>
                  </a:solidFill>
                </a:rPr>
                <a:t>1</a:t>
              </a:r>
            </a:p>
          </p:txBody>
        </p:sp>
        <p:sp>
          <p:nvSpPr>
            <p:cNvPr id="15374" name="Line 17"/>
            <p:cNvSpPr>
              <a:spLocks noChangeShapeType="1"/>
            </p:cNvSpPr>
            <p:nvPr/>
          </p:nvSpPr>
          <p:spPr bwMode="auto">
            <a:xfrm flipV="1">
              <a:off x="1858963" y="1636713"/>
              <a:ext cx="1587" cy="3076575"/>
            </a:xfrm>
            <a:prstGeom prst="line">
              <a:avLst/>
            </a:prstGeom>
            <a:noFill/>
            <a:ln w="936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75" name="Line 18"/>
            <p:cNvSpPr>
              <a:spLocks noChangeShapeType="1"/>
            </p:cNvSpPr>
            <p:nvPr/>
          </p:nvSpPr>
          <p:spPr bwMode="auto">
            <a:xfrm flipH="1">
              <a:off x="1751013" y="4700588"/>
              <a:ext cx="77787" cy="1587"/>
            </a:xfrm>
            <a:prstGeom prst="line">
              <a:avLst/>
            </a:prstGeom>
            <a:noFill/>
            <a:ln w="936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76" name="Line 19"/>
            <p:cNvSpPr>
              <a:spLocks noChangeShapeType="1"/>
            </p:cNvSpPr>
            <p:nvPr/>
          </p:nvSpPr>
          <p:spPr bwMode="auto">
            <a:xfrm flipH="1">
              <a:off x="1751013" y="3940175"/>
              <a:ext cx="77787" cy="1588"/>
            </a:xfrm>
            <a:prstGeom prst="line">
              <a:avLst/>
            </a:prstGeom>
            <a:noFill/>
            <a:ln w="936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77" name="Line 20"/>
            <p:cNvSpPr>
              <a:spLocks noChangeShapeType="1"/>
            </p:cNvSpPr>
            <p:nvPr/>
          </p:nvSpPr>
          <p:spPr bwMode="auto">
            <a:xfrm flipH="1">
              <a:off x="1751013" y="3171825"/>
              <a:ext cx="77787" cy="1588"/>
            </a:xfrm>
            <a:prstGeom prst="line">
              <a:avLst/>
            </a:prstGeom>
            <a:noFill/>
            <a:ln w="936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78" name="Line 21"/>
            <p:cNvSpPr>
              <a:spLocks noChangeShapeType="1"/>
            </p:cNvSpPr>
            <p:nvPr/>
          </p:nvSpPr>
          <p:spPr bwMode="auto">
            <a:xfrm flipH="1">
              <a:off x="1751013" y="2419350"/>
              <a:ext cx="77787" cy="3175"/>
            </a:xfrm>
            <a:prstGeom prst="line">
              <a:avLst/>
            </a:prstGeom>
            <a:noFill/>
            <a:ln w="936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79" name="Line 22"/>
            <p:cNvSpPr>
              <a:spLocks noChangeShapeType="1"/>
            </p:cNvSpPr>
            <p:nvPr/>
          </p:nvSpPr>
          <p:spPr bwMode="auto">
            <a:xfrm flipH="1">
              <a:off x="1751013" y="1630363"/>
              <a:ext cx="77787" cy="1587"/>
            </a:xfrm>
            <a:prstGeom prst="line">
              <a:avLst/>
            </a:prstGeom>
            <a:noFill/>
            <a:ln w="936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80" name="Text Box 23"/>
            <p:cNvSpPr txBox="1">
              <a:spLocks noChangeArrowheads="1"/>
            </p:cNvSpPr>
            <p:nvPr/>
          </p:nvSpPr>
          <p:spPr bwMode="auto">
            <a:xfrm>
              <a:off x="1468438" y="4624388"/>
              <a:ext cx="58743" cy="1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975" b="1" dirty="0">
                  <a:solidFill>
                    <a:schemeClr val="bg1"/>
                  </a:solidFill>
                </a:rPr>
                <a:t>0</a:t>
              </a:r>
            </a:p>
          </p:txBody>
        </p:sp>
        <p:sp>
          <p:nvSpPr>
            <p:cNvPr id="15381" name="Text Box 24"/>
            <p:cNvSpPr txBox="1">
              <a:spLocks noChangeArrowheads="1"/>
            </p:cNvSpPr>
            <p:nvPr/>
          </p:nvSpPr>
          <p:spPr bwMode="auto">
            <a:xfrm>
              <a:off x="851105" y="3865562"/>
              <a:ext cx="382576" cy="1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975" b="1" dirty="0">
                  <a:solidFill>
                    <a:schemeClr val="bg1"/>
                  </a:solidFill>
                </a:rPr>
                <a:t>500,000</a:t>
              </a:r>
            </a:p>
          </p:txBody>
        </p:sp>
        <p:sp>
          <p:nvSpPr>
            <p:cNvPr id="15382" name="Text Box 25"/>
            <p:cNvSpPr txBox="1">
              <a:spLocks noChangeArrowheads="1"/>
            </p:cNvSpPr>
            <p:nvPr/>
          </p:nvSpPr>
          <p:spPr bwMode="auto">
            <a:xfrm>
              <a:off x="741230" y="3095625"/>
              <a:ext cx="471442" cy="1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975" b="1" dirty="0">
                  <a:solidFill>
                    <a:schemeClr val="bg1"/>
                  </a:solidFill>
                </a:rPr>
                <a:t>1,000,000</a:t>
              </a:r>
            </a:p>
          </p:txBody>
        </p:sp>
        <p:sp>
          <p:nvSpPr>
            <p:cNvPr id="15383" name="Text Box 26"/>
            <p:cNvSpPr txBox="1">
              <a:spLocks noChangeArrowheads="1"/>
            </p:cNvSpPr>
            <p:nvPr/>
          </p:nvSpPr>
          <p:spPr bwMode="auto">
            <a:xfrm>
              <a:off x="741906" y="2330450"/>
              <a:ext cx="471442" cy="1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975" b="1" dirty="0">
                  <a:solidFill>
                    <a:schemeClr val="bg1"/>
                  </a:solidFill>
                </a:rPr>
                <a:t>1,500,000</a:t>
              </a:r>
            </a:p>
          </p:txBody>
        </p:sp>
        <p:sp>
          <p:nvSpPr>
            <p:cNvPr id="15384" name="Text Box 27"/>
            <p:cNvSpPr txBox="1">
              <a:spLocks noChangeArrowheads="1"/>
            </p:cNvSpPr>
            <p:nvPr/>
          </p:nvSpPr>
          <p:spPr bwMode="auto">
            <a:xfrm>
              <a:off x="756194" y="1555750"/>
              <a:ext cx="471442" cy="1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975" b="1" dirty="0">
                  <a:solidFill>
                    <a:schemeClr val="bg1"/>
                  </a:solidFill>
                </a:rPr>
                <a:t>2,000,000</a:t>
              </a:r>
            </a:p>
          </p:txBody>
        </p:sp>
        <p:sp>
          <p:nvSpPr>
            <p:cNvPr id="15385" name="Line 28"/>
            <p:cNvSpPr>
              <a:spLocks noChangeShapeType="1"/>
            </p:cNvSpPr>
            <p:nvPr/>
          </p:nvSpPr>
          <p:spPr bwMode="auto">
            <a:xfrm>
              <a:off x="1814513" y="4700588"/>
              <a:ext cx="5897562" cy="1587"/>
            </a:xfrm>
            <a:prstGeom prst="line">
              <a:avLst/>
            </a:prstGeom>
            <a:noFill/>
            <a:ln w="936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86" name="Line 29"/>
            <p:cNvSpPr>
              <a:spLocks noChangeShapeType="1"/>
            </p:cNvSpPr>
            <p:nvPr/>
          </p:nvSpPr>
          <p:spPr bwMode="auto">
            <a:xfrm>
              <a:off x="1814513" y="4700588"/>
              <a:ext cx="1587" cy="50800"/>
            </a:xfrm>
            <a:prstGeom prst="line">
              <a:avLst/>
            </a:prstGeom>
            <a:noFill/>
            <a:ln w="936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87" name="Line 30"/>
            <p:cNvSpPr>
              <a:spLocks noChangeShapeType="1"/>
            </p:cNvSpPr>
            <p:nvPr/>
          </p:nvSpPr>
          <p:spPr bwMode="auto">
            <a:xfrm>
              <a:off x="3290888" y="4700588"/>
              <a:ext cx="1587" cy="50800"/>
            </a:xfrm>
            <a:prstGeom prst="line">
              <a:avLst/>
            </a:prstGeom>
            <a:noFill/>
            <a:ln w="936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88" name="Text Box 31"/>
            <p:cNvSpPr txBox="1">
              <a:spLocks noChangeArrowheads="1"/>
            </p:cNvSpPr>
            <p:nvPr/>
          </p:nvSpPr>
          <p:spPr bwMode="auto">
            <a:xfrm>
              <a:off x="2100263" y="4792664"/>
              <a:ext cx="647668" cy="1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975" b="1" dirty="0">
                  <a:solidFill>
                    <a:schemeClr val="bg1"/>
                  </a:solidFill>
                </a:rPr>
                <a:t>Osteoporotic</a:t>
              </a:r>
            </a:p>
          </p:txBody>
        </p:sp>
        <p:sp>
          <p:nvSpPr>
            <p:cNvPr id="15389" name="Text Box 32"/>
            <p:cNvSpPr txBox="1">
              <a:spLocks noChangeArrowheads="1"/>
            </p:cNvSpPr>
            <p:nvPr/>
          </p:nvSpPr>
          <p:spPr bwMode="auto">
            <a:xfrm>
              <a:off x="2238375" y="4972050"/>
              <a:ext cx="491023" cy="1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975" b="1" dirty="0">
                  <a:solidFill>
                    <a:schemeClr val="bg1"/>
                  </a:solidFill>
                </a:rPr>
                <a:t>Fractures</a:t>
              </a:r>
            </a:p>
          </p:txBody>
        </p:sp>
        <p:sp>
          <p:nvSpPr>
            <p:cNvPr id="15390" name="Text Box 33"/>
            <p:cNvSpPr txBox="1">
              <a:spLocks noChangeArrowheads="1"/>
            </p:cNvSpPr>
            <p:nvPr/>
          </p:nvSpPr>
          <p:spPr bwMode="auto">
            <a:xfrm>
              <a:off x="2938463" y="2019300"/>
              <a:ext cx="793364" cy="21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88" tIns="33219" rIns="67788" bIns="33219">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93000"/>
                </a:lnSpc>
                <a:buClr>
                  <a:srgbClr val="FFFFFF"/>
                </a:buClr>
                <a:buSzPct val="58000"/>
                <a:buFont typeface="Times New Roman" pitchFamily="18" charset="0"/>
                <a:buNone/>
              </a:pPr>
              <a:endParaRPr lang="en-GB" altLang="en-US" sz="1050" baseline="30000" dirty="0">
                <a:solidFill>
                  <a:srgbClr val="FFFFFF"/>
                </a:solidFill>
              </a:endParaRPr>
            </a:p>
          </p:txBody>
        </p:sp>
        <p:sp>
          <p:nvSpPr>
            <p:cNvPr id="15391" name="AutoShape 35"/>
            <p:cNvSpPr>
              <a:spLocks noChangeArrowheads="1"/>
            </p:cNvSpPr>
            <p:nvPr/>
          </p:nvSpPr>
          <p:spPr bwMode="auto">
            <a:xfrm>
              <a:off x="5011738" y="3441963"/>
              <a:ext cx="979487" cy="1244339"/>
            </a:xfrm>
            <a:prstGeom prst="roundRect">
              <a:avLst>
                <a:gd name="adj" fmla="val 477"/>
              </a:avLst>
            </a:prstGeom>
            <a:solidFill>
              <a:srgbClr val="F7B512"/>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endParaRPr lang="en-US" altLang="en-US" sz="1800" dirty="0">
                <a:solidFill>
                  <a:srgbClr val="FFC000"/>
                </a:solidFill>
              </a:endParaRPr>
            </a:p>
          </p:txBody>
        </p:sp>
        <p:sp>
          <p:nvSpPr>
            <p:cNvPr id="15392" name="Text Box 37"/>
            <p:cNvSpPr txBox="1">
              <a:spLocks noChangeArrowheads="1"/>
            </p:cNvSpPr>
            <p:nvPr/>
          </p:nvSpPr>
          <p:spPr bwMode="auto">
            <a:xfrm>
              <a:off x="5032375" y="3109969"/>
              <a:ext cx="990599" cy="19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gn="ctr">
                <a:lnSpc>
                  <a:spcPct val="93000"/>
                </a:lnSpc>
                <a:buClr>
                  <a:srgbClr val="FFFFFF"/>
                </a:buClr>
                <a:buSzPct val="62000"/>
                <a:buFont typeface="Times New Roman" pitchFamily="18" charset="0"/>
                <a:buNone/>
              </a:pPr>
              <a:r>
                <a:rPr lang="en-US" altLang="en-US" sz="1050" b="1" dirty="0">
                  <a:solidFill>
                    <a:schemeClr val="bg1"/>
                  </a:solidFill>
                </a:rPr>
                <a:t>795,000</a:t>
              </a:r>
              <a:r>
                <a:rPr lang="en-GB" altLang="en-US" sz="1125" b="1" baseline="30000" dirty="0">
                  <a:solidFill>
                    <a:schemeClr val="bg1"/>
                  </a:solidFill>
                </a:rPr>
                <a:t>2</a:t>
              </a:r>
              <a:endParaRPr lang="en-GB" altLang="en-US" sz="1800" baseline="30000" dirty="0">
                <a:solidFill>
                  <a:schemeClr val="bg1"/>
                </a:solidFill>
              </a:endParaRPr>
            </a:p>
          </p:txBody>
        </p:sp>
        <p:sp>
          <p:nvSpPr>
            <p:cNvPr id="15393" name="Line 38"/>
            <p:cNvSpPr>
              <a:spLocks noChangeShapeType="1"/>
            </p:cNvSpPr>
            <p:nvPr/>
          </p:nvSpPr>
          <p:spPr bwMode="auto">
            <a:xfrm>
              <a:off x="6238875" y="4700588"/>
              <a:ext cx="1588" cy="50800"/>
            </a:xfrm>
            <a:prstGeom prst="line">
              <a:avLst/>
            </a:prstGeom>
            <a:noFill/>
            <a:ln w="936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94" name="Text Box 39"/>
            <p:cNvSpPr txBox="1">
              <a:spLocks noChangeArrowheads="1"/>
            </p:cNvSpPr>
            <p:nvPr/>
          </p:nvSpPr>
          <p:spPr bwMode="auto">
            <a:xfrm>
              <a:off x="5270500" y="4792664"/>
              <a:ext cx="332872" cy="1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975" b="1" dirty="0">
                  <a:solidFill>
                    <a:schemeClr val="bg1"/>
                  </a:solidFill>
                </a:rPr>
                <a:t>Stroke</a:t>
              </a:r>
            </a:p>
          </p:txBody>
        </p:sp>
        <p:sp>
          <p:nvSpPr>
            <p:cNvPr id="15395" name="AutoShape 41"/>
            <p:cNvSpPr>
              <a:spLocks noChangeArrowheads="1"/>
            </p:cNvSpPr>
            <p:nvPr/>
          </p:nvSpPr>
          <p:spPr bwMode="auto">
            <a:xfrm>
              <a:off x="6486525" y="4235868"/>
              <a:ext cx="976313" cy="464723"/>
            </a:xfrm>
            <a:prstGeom prst="roundRect">
              <a:avLst>
                <a:gd name="adj" fmla="val 593"/>
              </a:avLst>
            </a:prstGeom>
            <a:solidFill>
              <a:srgbClr val="BAD405"/>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endParaRPr lang="en-US" altLang="en-US" sz="1800" dirty="0"/>
            </a:p>
          </p:txBody>
        </p:sp>
        <p:sp>
          <p:nvSpPr>
            <p:cNvPr id="15396" name="Text Box 43"/>
            <p:cNvSpPr txBox="1">
              <a:spLocks noChangeArrowheads="1"/>
            </p:cNvSpPr>
            <p:nvPr/>
          </p:nvSpPr>
          <p:spPr bwMode="auto">
            <a:xfrm>
              <a:off x="6649254" y="3965328"/>
              <a:ext cx="1153392" cy="20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93000"/>
                </a:lnSpc>
                <a:buClr>
                  <a:srgbClr val="FFFFFF"/>
                </a:buClr>
                <a:buSzPct val="62000"/>
                <a:buFont typeface="Times New Roman" pitchFamily="18" charset="0"/>
                <a:buNone/>
              </a:pPr>
              <a:r>
                <a:rPr lang="en-GB" altLang="en-US" sz="1125" b="1" dirty="0">
                  <a:solidFill>
                    <a:schemeClr val="bg1"/>
                  </a:solidFill>
                </a:rPr>
                <a:t>249,260</a:t>
              </a:r>
              <a:r>
                <a:rPr lang="en-GB" altLang="en-US" sz="1125" b="1" baseline="30000" dirty="0">
                  <a:solidFill>
                    <a:schemeClr val="bg1"/>
                  </a:solidFill>
                </a:rPr>
                <a:t>3</a:t>
              </a:r>
              <a:endParaRPr lang="en-GB" altLang="en-US" sz="1800" baseline="30000" dirty="0">
                <a:solidFill>
                  <a:schemeClr val="bg1"/>
                </a:solidFill>
              </a:endParaRPr>
            </a:p>
          </p:txBody>
        </p:sp>
        <p:sp>
          <p:nvSpPr>
            <p:cNvPr id="15397" name="Line 44"/>
            <p:cNvSpPr>
              <a:spLocks noChangeShapeType="1"/>
            </p:cNvSpPr>
            <p:nvPr/>
          </p:nvSpPr>
          <p:spPr bwMode="auto">
            <a:xfrm>
              <a:off x="7712075" y="4700588"/>
              <a:ext cx="1588" cy="50800"/>
            </a:xfrm>
            <a:prstGeom prst="line">
              <a:avLst/>
            </a:prstGeom>
            <a:noFill/>
            <a:ln w="9398">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398" name="Text Box 45"/>
            <p:cNvSpPr txBox="1">
              <a:spLocks noChangeArrowheads="1"/>
            </p:cNvSpPr>
            <p:nvPr/>
          </p:nvSpPr>
          <p:spPr bwMode="auto">
            <a:xfrm>
              <a:off x="6477000" y="4792664"/>
              <a:ext cx="722978" cy="1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975" b="1" dirty="0">
                  <a:solidFill>
                    <a:schemeClr val="bg1"/>
                  </a:solidFill>
                </a:rPr>
                <a:t>Breast Cancer</a:t>
              </a:r>
            </a:p>
          </p:txBody>
        </p:sp>
        <p:sp>
          <p:nvSpPr>
            <p:cNvPr id="15399" name="Text Box 46"/>
            <p:cNvSpPr txBox="1">
              <a:spLocks noChangeArrowheads="1"/>
            </p:cNvSpPr>
            <p:nvPr/>
          </p:nvSpPr>
          <p:spPr bwMode="auto">
            <a:xfrm>
              <a:off x="2169390" y="3818439"/>
              <a:ext cx="966788" cy="41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88" tIns="33219" rIns="67788" bIns="33219">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gn="ctr">
                <a:lnSpc>
                  <a:spcPct val="80000"/>
                </a:lnSpc>
                <a:buClr>
                  <a:srgbClr val="FFFFFF"/>
                </a:buClr>
                <a:buSzPct val="50000"/>
                <a:buFont typeface="Times New Roman" pitchFamily="18" charset="0"/>
                <a:buNone/>
              </a:pPr>
              <a:r>
                <a:rPr lang="en-GB" altLang="en-US" sz="1050" b="1" dirty="0">
                  <a:solidFill>
                    <a:schemeClr val="bg1"/>
                  </a:solidFill>
                </a:rPr>
                <a:t>547,426</a:t>
              </a:r>
            </a:p>
            <a:p>
              <a:pPr algn="ctr">
                <a:lnSpc>
                  <a:spcPct val="80000"/>
                </a:lnSpc>
                <a:buClr>
                  <a:srgbClr val="FFFFFF"/>
                </a:buClr>
                <a:buSzPct val="50000"/>
                <a:buFont typeface="Times New Roman" pitchFamily="18" charset="0"/>
                <a:buNone/>
              </a:pPr>
              <a:r>
                <a:rPr lang="en-GB" altLang="en-US" sz="1050" b="1" dirty="0">
                  <a:solidFill>
                    <a:schemeClr val="bg1"/>
                  </a:solidFill>
                </a:rPr>
                <a:t>vertebral</a:t>
              </a:r>
            </a:p>
          </p:txBody>
        </p:sp>
        <p:sp>
          <p:nvSpPr>
            <p:cNvPr id="15400" name="Text Box 47"/>
            <p:cNvSpPr txBox="1">
              <a:spLocks noChangeArrowheads="1"/>
            </p:cNvSpPr>
            <p:nvPr/>
          </p:nvSpPr>
          <p:spPr bwMode="auto">
            <a:xfrm>
              <a:off x="1901597" y="2739255"/>
              <a:ext cx="1520825" cy="41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88" tIns="33219" rIns="67788" bIns="33219">
              <a:spAutoFit/>
            </a:bodyPr>
            <a:lstStyle>
              <a:lvl1pPr>
                <a:tabLst>
                  <a:tab pos="723900" algn="l"/>
                  <a:tab pos="1447800" algn="l"/>
                </a:tabLst>
                <a:defRPr sz="2400">
                  <a:solidFill>
                    <a:schemeClr val="tx1"/>
                  </a:solidFill>
                  <a:latin typeface="Times" charset="0"/>
                  <a:ea typeface="ヒラギノ角ゴ Pro W3" charset="-128"/>
                </a:defRPr>
              </a:lvl1pPr>
              <a:lvl2pPr marL="742950" indent="-285750">
                <a:tabLst>
                  <a:tab pos="723900" algn="l"/>
                  <a:tab pos="1447800" algn="l"/>
                </a:tabLst>
                <a:defRPr sz="2400">
                  <a:solidFill>
                    <a:schemeClr val="tx1"/>
                  </a:solidFill>
                  <a:latin typeface="Times" charset="0"/>
                  <a:ea typeface="ヒラギノ角ゴ Pro W3" charset="-128"/>
                </a:defRPr>
              </a:lvl2pPr>
              <a:lvl3pPr marL="1143000" indent="-228600">
                <a:tabLst>
                  <a:tab pos="723900" algn="l"/>
                  <a:tab pos="1447800" algn="l"/>
                </a:tabLst>
                <a:defRPr sz="2400">
                  <a:solidFill>
                    <a:schemeClr val="tx1"/>
                  </a:solidFill>
                  <a:latin typeface="Times" charset="0"/>
                  <a:ea typeface="ヒラギノ角ゴ Pro W3" charset="-128"/>
                </a:defRPr>
              </a:lvl3pPr>
              <a:lvl4pPr marL="1600200" indent="-228600">
                <a:tabLst>
                  <a:tab pos="723900" algn="l"/>
                  <a:tab pos="1447800" algn="l"/>
                </a:tabLst>
                <a:defRPr sz="2400">
                  <a:solidFill>
                    <a:schemeClr val="tx1"/>
                  </a:solidFill>
                  <a:latin typeface="Times" charset="0"/>
                  <a:ea typeface="ヒラギノ角ゴ Pro W3" charset="-128"/>
                </a:defRPr>
              </a:lvl4pPr>
              <a:lvl5pPr marL="2057400" indent="-228600">
                <a:tabLst>
                  <a:tab pos="723900" algn="l"/>
                  <a:tab pos="14478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 pos="14478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 pos="14478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 pos="14478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 pos="1447800" algn="l"/>
                </a:tabLst>
                <a:defRPr sz="2400">
                  <a:solidFill>
                    <a:schemeClr val="tx1"/>
                  </a:solidFill>
                  <a:latin typeface="Times" charset="0"/>
                  <a:ea typeface="ヒラギノ角ゴ Pro W3" charset="-128"/>
                </a:defRPr>
              </a:lvl9pPr>
            </a:lstStyle>
            <a:p>
              <a:pPr algn="ctr">
                <a:lnSpc>
                  <a:spcPct val="80000"/>
                </a:lnSpc>
                <a:buClr>
                  <a:srgbClr val="FFFFFF"/>
                </a:buClr>
                <a:buSzPct val="50000"/>
                <a:buFont typeface="Times New Roman" pitchFamily="18" charset="0"/>
                <a:buNone/>
              </a:pPr>
              <a:r>
                <a:rPr lang="en-GB" altLang="en-US" sz="1050" b="1" dirty="0">
                  <a:solidFill>
                    <a:srgbClr val="FFFFFF"/>
                  </a:solidFill>
                </a:rPr>
                <a:t>674,919 </a:t>
              </a:r>
              <a:br>
                <a:rPr lang="en-GB" altLang="en-US" sz="1050" b="1" dirty="0">
                  <a:solidFill>
                    <a:srgbClr val="FFFFFF"/>
                  </a:solidFill>
                </a:rPr>
              </a:br>
              <a:r>
                <a:rPr lang="en-GB" altLang="en-US" sz="1050" b="1" dirty="0">
                  <a:solidFill>
                    <a:srgbClr val="FFFFFF"/>
                  </a:solidFill>
                </a:rPr>
                <a:t>other sites</a:t>
              </a:r>
            </a:p>
          </p:txBody>
        </p:sp>
        <p:sp>
          <p:nvSpPr>
            <p:cNvPr id="15401" name="Text Box 48"/>
            <p:cNvSpPr txBox="1">
              <a:spLocks noChangeArrowheads="1"/>
            </p:cNvSpPr>
            <p:nvPr/>
          </p:nvSpPr>
          <p:spPr bwMode="auto">
            <a:xfrm>
              <a:off x="1875068" y="2263084"/>
              <a:ext cx="1665287" cy="25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88" tIns="33219" rIns="67788" bIns="33219">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gn="ctr">
                <a:lnSpc>
                  <a:spcPct val="80000"/>
                </a:lnSpc>
                <a:buClr>
                  <a:srgbClr val="FFFFFF"/>
                </a:buClr>
                <a:buSzPct val="50000"/>
                <a:buFont typeface="Times New Roman" pitchFamily="18" charset="0"/>
                <a:buNone/>
              </a:pPr>
              <a:r>
                <a:rPr lang="en-GB" altLang="en-US" sz="1050" b="1" dirty="0">
                  <a:solidFill>
                    <a:srgbClr val="FFFFFF"/>
                  </a:solidFill>
                </a:rPr>
                <a:t>396,961 wrist</a:t>
              </a:r>
            </a:p>
          </p:txBody>
        </p:sp>
        <p:sp>
          <p:nvSpPr>
            <p:cNvPr id="15402" name="Text Box 49"/>
            <p:cNvSpPr txBox="1">
              <a:spLocks noChangeArrowheads="1"/>
            </p:cNvSpPr>
            <p:nvPr/>
          </p:nvSpPr>
          <p:spPr bwMode="auto">
            <a:xfrm>
              <a:off x="1851746" y="1762177"/>
              <a:ext cx="1680571" cy="25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88" tIns="33219" rIns="67788" bIns="33219">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gn="ctr">
                <a:lnSpc>
                  <a:spcPct val="80000"/>
                </a:lnSpc>
                <a:buClr>
                  <a:srgbClr val="FFFFFF"/>
                </a:buClr>
                <a:buSzPct val="50000"/>
                <a:buFont typeface="Times New Roman" pitchFamily="18" charset="0"/>
                <a:buNone/>
              </a:pPr>
              <a:r>
                <a:rPr lang="en-GB" altLang="en-US" sz="1050" b="1" dirty="0">
                  <a:solidFill>
                    <a:srgbClr val="FFFFFF"/>
                  </a:solidFill>
                </a:rPr>
                <a:t>296,610 hip</a:t>
              </a:r>
            </a:p>
          </p:txBody>
        </p:sp>
        <p:sp>
          <p:nvSpPr>
            <p:cNvPr id="15403" name="Line 50"/>
            <p:cNvSpPr>
              <a:spLocks noChangeShapeType="1"/>
            </p:cNvSpPr>
            <p:nvPr/>
          </p:nvSpPr>
          <p:spPr bwMode="auto">
            <a:xfrm>
              <a:off x="2173907" y="2109175"/>
              <a:ext cx="947737" cy="1587"/>
            </a:xfrm>
            <a:prstGeom prst="line">
              <a:avLst/>
            </a:prstGeom>
            <a:noFill/>
            <a:ln w="126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404" name="Text Box 52"/>
            <p:cNvSpPr txBox="1">
              <a:spLocks noChangeArrowheads="1"/>
            </p:cNvSpPr>
            <p:nvPr/>
          </p:nvSpPr>
          <p:spPr bwMode="auto">
            <a:xfrm rot="16200000">
              <a:off x="-1702840" y="3036650"/>
              <a:ext cx="4191521" cy="22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88" tIns="33219" rIns="67788" bIns="33219">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gn="ctr">
                <a:lnSpc>
                  <a:spcPct val="93000"/>
                </a:lnSpc>
                <a:spcBef>
                  <a:spcPts val="572"/>
                </a:spcBef>
                <a:buClr>
                  <a:srgbClr val="FFFFFF"/>
                </a:buClr>
                <a:buSzPct val="58000"/>
              </a:pPr>
              <a:r>
                <a:rPr lang="en-GB" altLang="en-US" sz="1200" b="1" dirty="0">
                  <a:solidFill>
                    <a:schemeClr val="bg1"/>
                  </a:solidFill>
                </a:rPr>
                <a:t>Annual incidence of common diseases</a:t>
              </a:r>
            </a:p>
          </p:txBody>
        </p:sp>
        <p:sp>
          <p:nvSpPr>
            <p:cNvPr id="15405" name="Line 53"/>
            <p:cNvSpPr>
              <a:spLocks noChangeShapeType="1"/>
            </p:cNvSpPr>
            <p:nvPr/>
          </p:nvSpPr>
          <p:spPr bwMode="auto">
            <a:xfrm>
              <a:off x="2185389" y="2631227"/>
              <a:ext cx="947738" cy="1587"/>
            </a:xfrm>
            <a:prstGeom prst="line">
              <a:avLst/>
            </a:prstGeom>
            <a:noFill/>
            <a:ln w="126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406" name="Line 55"/>
            <p:cNvSpPr>
              <a:spLocks noChangeShapeType="1"/>
            </p:cNvSpPr>
            <p:nvPr/>
          </p:nvSpPr>
          <p:spPr bwMode="auto">
            <a:xfrm>
              <a:off x="2185389" y="3267501"/>
              <a:ext cx="947738" cy="1588"/>
            </a:xfrm>
            <a:prstGeom prst="line">
              <a:avLst/>
            </a:prstGeom>
            <a:noFill/>
            <a:ln w="126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407" name="AutoShape 60"/>
            <p:cNvSpPr>
              <a:spLocks noChangeArrowheads="1"/>
            </p:cNvSpPr>
            <p:nvPr/>
          </p:nvSpPr>
          <p:spPr bwMode="auto">
            <a:xfrm>
              <a:off x="3527425" y="3500420"/>
              <a:ext cx="979488" cy="1190641"/>
            </a:xfrm>
            <a:prstGeom prst="roundRect">
              <a:avLst>
                <a:gd name="adj" fmla="val 477"/>
              </a:avLst>
            </a:prstGeom>
            <a:solidFill>
              <a:srgbClr val="D97300"/>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endParaRPr lang="en-US" altLang="en-US" sz="1800" dirty="0"/>
            </a:p>
          </p:txBody>
        </p:sp>
        <p:sp>
          <p:nvSpPr>
            <p:cNvPr id="44" name="Text Box 61"/>
            <p:cNvSpPr txBox="1">
              <a:spLocks noChangeArrowheads="1"/>
            </p:cNvSpPr>
            <p:nvPr/>
          </p:nvSpPr>
          <p:spPr bwMode="auto">
            <a:xfrm>
              <a:off x="3455448" y="3218721"/>
              <a:ext cx="1114253" cy="192635"/>
            </a:xfrm>
            <a:prstGeom prst="rect">
              <a:avLst/>
            </a:prstGeom>
            <a:noFill/>
            <a:ln w="9525">
              <a:noFill/>
              <a:miter lim="800000"/>
              <a:headEnd/>
              <a:tailEnd/>
            </a:ln>
          </p:spPr>
          <p:txBody>
            <a:bodyPr lIns="0" tIns="0" rIns="0" bIns="0">
              <a:spAutoFit/>
            </a:bodyPr>
            <a:lstStyle/>
            <a:p>
              <a:pPr algn="ctr">
                <a:lnSpc>
                  <a:spcPct val="93000"/>
                </a:lnSpc>
                <a:buClr>
                  <a:srgbClr val="FFFFFF"/>
                </a:buClr>
                <a:buSzPct val="62000"/>
                <a:buFont typeface="Times New Roman" pitchFamily="18" charset="0"/>
                <a:buNone/>
                <a:defRPr/>
              </a:pPr>
              <a:r>
                <a:rPr lang="en-GB" sz="1050" b="1" dirty="0">
                  <a:solidFill>
                    <a:schemeClr val="bg1"/>
                  </a:solidFill>
                  <a:latin typeface="Times" pitchFamily="18" charset="0"/>
                  <a:cs typeface="Times" pitchFamily="18" charset="0"/>
                </a:rPr>
                <a:t>750,000</a:t>
              </a:r>
              <a:r>
                <a:rPr lang="en-GB" sz="1050" b="1" baseline="30000" dirty="0">
                  <a:solidFill>
                    <a:schemeClr val="bg1"/>
                  </a:solidFill>
                  <a:latin typeface="Times" pitchFamily="18" charset="0"/>
                  <a:cs typeface="Times" pitchFamily="18" charset="0"/>
                </a:rPr>
                <a:t>2</a:t>
              </a:r>
              <a:endParaRPr lang="en-GB" sz="1050" baseline="30000" dirty="0">
                <a:solidFill>
                  <a:srgbClr val="FFFFFF"/>
                </a:solidFill>
                <a:effectLst>
                  <a:outerShdw blurRad="38100" dist="38100" dir="2700000" algn="tl">
                    <a:srgbClr val="000000"/>
                  </a:outerShdw>
                </a:effectLst>
                <a:latin typeface="Times" pitchFamily="18" charset="0"/>
                <a:cs typeface="Times" pitchFamily="18" charset="0"/>
              </a:endParaRPr>
            </a:p>
          </p:txBody>
        </p:sp>
        <p:sp>
          <p:nvSpPr>
            <p:cNvPr id="15409" name="Text Box 64"/>
            <p:cNvSpPr txBox="1">
              <a:spLocks noChangeArrowheads="1"/>
            </p:cNvSpPr>
            <p:nvPr/>
          </p:nvSpPr>
          <p:spPr bwMode="auto">
            <a:xfrm>
              <a:off x="3548063" y="4832350"/>
              <a:ext cx="1323975" cy="1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nSpc>
                  <a:spcPct val="93000"/>
                </a:lnSpc>
                <a:buClr>
                  <a:srgbClr val="FFFFFF"/>
                </a:buClr>
                <a:buSzPct val="54000"/>
                <a:buFont typeface="Times New Roman" pitchFamily="18" charset="0"/>
                <a:buNone/>
              </a:pPr>
              <a:r>
                <a:rPr lang="en-GB" altLang="en-US" sz="975" b="1" dirty="0">
                  <a:solidFill>
                    <a:schemeClr val="bg1"/>
                  </a:solidFill>
                </a:rPr>
                <a:t>Heart Attack</a:t>
              </a:r>
            </a:p>
          </p:txBody>
        </p:sp>
        <p:sp>
          <p:nvSpPr>
            <p:cNvPr id="15410" name="Text Box 65"/>
            <p:cNvSpPr txBox="1">
              <a:spLocks noChangeArrowheads="1"/>
            </p:cNvSpPr>
            <p:nvPr/>
          </p:nvSpPr>
          <p:spPr bwMode="auto">
            <a:xfrm>
              <a:off x="1909148" y="3374568"/>
              <a:ext cx="1544398" cy="25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88" tIns="33219" rIns="67788" bIns="33219">
              <a:spAutoFit/>
            </a:bodyPr>
            <a:lstStyle>
              <a:lvl1pPr>
                <a:tabLst>
                  <a:tab pos="723900" algn="l"/>
                </a:tabLst>
                <a:defRPr sz="2400">
                  <a:solidFill>
                    <a:schemeClr val="tx1"/>
                  </a:solidFill>
                  <a:latin typeface="Times" charset="0"/>
                  <a:ea typeface="ヒラギノ角ゴ Pro W3" charset="-128"/>
                </a:defRPr>
              </a:lvl1pPr>
              <a:lvl2pPr marL="742950" indent="-285750">
                <a:tabLst>
                  <a:tab pos="723900" algn="l"/>
                </a:tabLst>
                <a:defRPr sz="2400">
                  <a:solidFill>
                    <a:schemeClr val="tx1"/>
                  </a:solidFill>
                  <a:latin typeface="Times" charset="0"/>
                  <a:ea typeface="ヒラギノ角ゴ Pro W3" charset="-128"/>
                </a:defRPr>
              </a:lvl2pPr>
              <a:lvl3pPr marL="1143000" indent="-228600">
                <a:tabLst>
                  <a:tab pos="723900" algn="l"/>
                </a:tabLst>
                <a:defRPr sz="2400">
                  <a:solidFill>
                    <a:schemeClr val="tx1"/>
                  </a:solidFill>
                  <a:latin typeface="Times" charset="0"/>
                  <a:ea typeface="ヒラギノ角ゴ Pro W3" charset="-128"/>
                </a:defRPr>
              </a:lvl3pPr>
              <a:lvl4pPr marL="1600200" indent="-228600">
                <a:tabLst>
                  <a:tab pos="723900" algn="l"/>
                </a:tabLst>
                <a:defRPr sz="2400">
                  <a:solidFill>
                    <a:schemeClr val="tx1"/>
                  </a:solidFill>
                  <a:latin typeface="Times" charset="0"/>
                  <a:ea typeface="ヒラギノ角ゴ Pro W3" charset="-128"/>
                </a:defRPr>
              </a:lvl4pPr>
              <a:lvl5pPr marL="2057400" indent="-228600">
                <a:tabLst>
                  <a:tab pos="7239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Lst>
                <a:defRPr sz="2400">
                  <a:solidFill>
                    <a:schemeClr val="tx1"/>
                  </a:solidFill>
                  <a:latin typeface="Times" charset="0"/>
                  <a:ea typeface="ヒラギノ角ゴ Pro W3" charset="-128"/>
                </a:defRPr>
              </a:lvl9pPr>
            </a:lstStyle>
            <a:p>
              <a:pPr algn="ctr">
                <a:lnSpc>
                  <a:spcPct val="80000"/>
                </a:lnSpc>
                <a:buClr>
                  <a:srgbClr val="FFFFFF"/>
                </a:buClr>
                <a:buSzPct val="50000"/>
                <a:buFont typeface="Times New Roman" pitchFamily="18" charset="0"/>
                <a:buNone/>
              </a:pPr>
              <a:r>
                <a:rPr lang="en-GB" altLang="en-US" sz="1050" b="1" dirty="0">
                  <a:solidFill>
                    <a:srgbClr val="FFFFFF"/>
                  </a:solidFill>
                </a:rPr>
                <a:t>134,779 pelvic</a:t>
              </a:r>
            </a:p>
          </p:txBody>
        </p:sp>
        <p:sp>
          <p:nvSpPr>
            <p:cNvPr id="15411" name="Line 66"/>
            <p:cNvSpPr>
              <a:spLocks noChangeShapeType="1"/>
            </p:cNvSpPr>
            <p:nvPr/>
          </p:nvSpPr>
          <p:spPr bwMode="auto">
            <a:xfrm>
              <a:off x="2169267" y="3723526"/>
              <a:ext cx="947738" cy="1587"/>
            </a:xfrm>
            <a:prstGeom prst="line">
              <a:avLst/>
            </a:prstGeom>
            <a:noFill/>
            <a:ln w="126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412" name="Line 50"/>
            <p:cNvSpPr>
              <a:spLocks noChangeShapeType="1"/>
            </p:cNvSpPr>
            <p:nvPr/>
          </p:nvSpPr>
          <p:spPr bwMode="auto">
            <a:xfrm flipV="1">
              <a:off x="3634690" y="4145308"/>
              <a:ext cx="715987" cy="6136"/>
            </a:xfrm>
            <a:prstGeom prst="line">
              <a:avLst/>
            </a:prstGeom>
            <a:noFill/>
            <a:ln w="126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350" dirty="0"/>
            </a:p>
          </p:txBody>
        </p:sp>
      </p:grpSp>
      <p:sp>
        <p:nvSpPr>
          <p:cNvPr id="15364" name="Text Box 58"/>
          <p:cNvSpPr txBox="1">
            <a:spLocks noChangeArrowheads="1"/>
          </p:cNvSpPr>
          <p:nvPr/>
        </p:nvSpPr>
        <p:spPr bwMode="auto">
          <a:xfrm>
            <a:off x="257176" y="5239222"/>
            <a:ext cx="4248150" cy="68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18" tIns="35109" rIns="67518" bIns="35109" anchorCtr="1">
            <a:spAutoFit/>
          </a:bodyPr>
          <a:lstStyle>
            <a:lvl1pPr>
              <a:tabLst>
                <a:tab pos="723900" algn="l"/>
                <a:tab pos="1447800" algn="l"/>
                <a:tab pos="2171700" algn="l"/>
                <a:tab pos="2895600" algn="l"/>
                <a:tab pos="3619500" algn="l"/>
              </a:tabLst>
              <a:defRPr sz="2400">
                <a:solidFill>
                  <a:schemeClr val="tx1"/>
                </a:solidFill>
                <a:latin typeface="Times" charset="0"/>
                <a:ea typeface="ヒラギノ角ゴ Pro W3" charset="-128"/>
              </a:defRPr>
            </a:lvl1pPr>
            <a:lvl2pPr marL="742950" indent="-285750">
              <a:tabLst>
                <a:tab pos="723900" algn="l"/>
                <a:tab pos="1447800" algn="l"/>
                <a:tab pos="2171700" algn="l"/>
                <a:tab pos="2895600" algn="l"/>
                <a:tab pos="3619500" algn="l"/>
              </a:tabLst>
              <a:defRPr sz="2400">
                <a:solidFill>
                  <a:schemeClr val="tx1"/>
                </a:solidFill>
                <a:latin typeface="Times" charset="0"/>
                <a:ea typeface="ヒラギノ角ゴ Pro W3" charset="-128"/>
              </a:defRPr>
            </a:lvl2pPr>
            <a:lvl3pPr marL="1143000" indent="-228600">
              <a:tabLst>
                <a:tab pos="723900" algn="l"/>
                <a:tab pos="1447800" algn="l"/>
                <a:tab pos="2171700" algn="l"/>
                <a:tab pos="2895600" algn="l"/>
                <a:tab pos="3619500" algn="l"/>
              </a:tabLst>
              <a:defRPr sz="2400">
                <a:solidFill>
                  <a:schemeClr val="tx1"/>
                </a:solidFill>
                <a:latin typeface="Times" charset="0"/>
                <a:ea typeface="ヒラギノ角ゴ Pro W3" charset="-128"/>
              </a:defRPr>
            </a:lvl3pPr>
            <a:lvl4pPr marL="1600200" indent="-228600">
              <a:tabLst>
                <a:tab pos="723900" algn="l"/>
                <a:tab pos="1447800" algn="l"/>
                <a:tab pos="2171700" algn="l"/>
                <a:tab pos="2895600" algn="l"/>
                <a:tab pos="3619500" algn="l"/>
              </a:tabLst>
              <a:defRPr sz="2400">
                <a:solidFill>
                  <a:schemeClr val="tx1"/>
                </a:solidFill>
                <a:latin typeface="Times" charset="0"/>
                <a:ea typeface="ヒラギノ角ゴ Pro W3" charset="-128"/>
              </a:defRPr>
            </a:lvl4pPr>
            <a:lvl5pPr marL="2057400" indent="-228600">
              <a:tabLst>
                <a:tab pos="723900" algn="l"/>
                <a:tab pos="1447800" algn="l"/>
                <a:tab pos="2171700" algn="l"/>
                <a:tab pos="2895600" algn="l"/>
                <a:tab pos="3619500" algn="l"/>
              </a:tabLst>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charset="0"/>
                <a:ea typeface="ヒラギノ角ゴ Pro W3" charset="-128"/>
              </a:defRPr>
            </a:lvl9pPr>
          </a:lstStyle>
          <a:p>
            <a:pPr>
              <a:lnSpc>
                <a:spcPct val="90000"/>
              </a:lnSpc>
              <a:spcBef>
                <a:spcPts val="300"/>
              </a:spcBef>
              <a:buClr>
                <a:srgbClr val="FFFFFF"/>
              </a:buClr>
              <a:buSzPct val="50000"/>
            </a:pPr>
            <a:r>
              <a:rPr lang="en-GB" altLang="en-US" sz="900" dirty="0">
                <a:solidFill>
                  <a:schemeClr val="bg1"/>
                </a:solidFill>
                <a:latin typeface="Calibri" panose="020F0502020204030204" pitchFamily="34" charset="0"/>
              </a:rPr>
              <a:t>1Annual fracture incidence  age 50+</a:t>
            </a:r>
          </a:p>
          <a:p>
            <a:pPr>
              <a:lnSpc>
                <a:spcPct val="90000"/>
              </a:lnSpc>
              <a:spcBef>
                <a:spcPts val="300"/>
              </a:spcBef>
              <a:buClr>
                <a:srgbClr val="FFFFFF"/>
              </a:buClr>
              <a:buSzPct val="50000"/>
            </a:pPr>
            <a:r>
              <a:rPr lang="en-GB" altLang="en-US" sz="900" dirty="0">
                <a:solidFill>
                  <a:schemeClr val="bg1"/>
                </a:solidFill>
                <a:latin typeface="Calibri" panose="020F0502020204030204" pitchFamily="34" charset="0"/>
              </a:rPr>
              <a:t>2Annual </a:t>
            </a:r>
            <a:r>
              <a:rPr lang="en-GB" altLang="en-US" sz="900" dirty="0">
                <a:solidFill>
                  <a:schemeClr val="bg1"/>
                </a:solidFill>
                <a:latin typeface="Calibri" panose="020F0502020204030204" pitchFamily="34" charset="0"/>
                <a:cs typeface="Arial" panose="020B0604020202020204" pitchFamily="34" charset="0"/>
              </a:rPr>
              <a:t>estimate</a:t>
            </a:r>
            <a:r>
              <a:rPr lang="en-GB" altLang="en-US" sz="900" dirty="0">
                <a:solidFill>
                  <a:schemeClr val="bg1"/>
                </a:solidFill>
                <a:latin typeface="Calibri" panose="020F0502020204030204" pitchFamily="34" charset="0"/>
              </a:rPr>
              <a:t> new &amp; recurrent MI ages  35+</a:t>
            </a:r>
          </a:p>
          <a:p>
            <a:pPr>
              <a:lnSpc>
                <a:spcPct val="90000"/>
              </a:lnSpc>
              <a:spcBef>
                <a:spcPts val="300"/>
              </a:spcBef>
              <a:buClr>
                <a:srgbClr val="FFFFFF"/>
              </a:buClr>
              <a:buSzPct val="50000"/>
            </a:pPr>
            <a:r>
              <a:rPr lang="en-GB" altLang="en-US" sz="900" dirty="0">
                <a:solidFill>
                  <a:schemeClr val="bg1"/>
                </a:solidFill>
                <a:latin typeface="Calibri" panose="020F0502020204030204" pitchFamily="34" charset="0"/>
              </a:rPr>
              <a:t>2Annual estimate new &amp; recurrent stroke all ages</a:t>
            </a:r>
          </a:p>
          <a:p>
            <a:pPr>
              <a:lnSpc>
                <a:spcPct val="90000"/>
              </a:lnSpc>
              <a:spcBef>
                <a:spcPts val="300"/>
              </a:spcBef>
              <a:buClr>
                <a:srgbClr val="FFFFFF"/>
              </a:buClr>
              <a:buSzPct val="50000"/>
            </a:pPr>
            <a:r>
              <a:rPr lang="en-GB" altLang="en-US" sz="900" dirty="0">
                <a:solidFill>
                  <a:schemeClr val="bg1"/>
                </a:solidFill>
                <a:latin typeface="Calibri" panose="020F0502020204030204" pitchFamily="34" charset="0"/>
              </a:rPr>
              <a:t>3 2014 new cases in situ &amp; invasive breast cancer all ages</a:t>
            </a:r>
          </a:p>
        </p:txBody>
      </p:sp>
      <p:sp>
        <p:nvSpPr>
          <p:cNvPr id="49" name="Text Box 59"/>
          <p:cNvSpPr txBox="1">
            <a:spLocks noChangeArrowheads="1"/>
          </p:cNvSpPr>
          <p:nvPr/>
        </p:nvSpPr>
        <p:spPr bwMode="auto">
          <a:xfrm>
            <a:off x="4529138" y="5239222"/>
            <a:ext cx="4210050" cy="476720"/>
          </a:xfrm>
          <a:prstGeom prst="rect">
            <a:avLst/>
          </a:prstGeom>
          <a:noFill/>
          <a:ln w="9525">
            <a:noFill/>
            <a:miter lim="800000"/>
            <a:headEnd/>
            <a:tailEnd/>
          </a:ln>
        </p:spPr>
        <p:txBody>
          <a:bodyPr lIns="67518" tIns="35109" rIns="67518" bIns="35109" anchorCtr="1">
            <a:spAutoFit/>
          </a:bodyPr>
          <a:lstStyle/>
          <a:p>
            <a:pPr>
              <a:lnSpc>
                <a:spcPct val="93000"/>
              </a:lnSpc>
              <a:buClr>
                <a:srgbClr val="FFFFFF"/>
              </a:buClr>
              <a:buSzPct val="50000"/>
              <a:tabLst>
                <a:tab pos="0" algn="l"/>
                <a:tab pos="86939" algn="l"/>
                <a:tab pos="685983" algn="l"/>
                <a:tab pos="1371966" algn="l"/>
                <a:tab pos="2057949" algn="l"/>
                <a:tab pos="2743932" algn="l"/>
                <a:tab pos="3429914" algn="l"/>
                <a:tab pos="4115897" algn="l"/>
                <a:tab pos="4801880" algn="l"/>
                <a:tab pos="5487863" algn="l"/>
                <a:tab pos="6173846" algn="l"/>
                <a:tab pos="6859829" algn="l"/>
                <a:tab pos="7545812" algn="l"/>
                <a:tab pos="7743508" algn="l"/>
                <a:tab pos="8086500" algn="l"/>
                <a:tab pos="8087691" algn="l"/>
              </a:tabLst>
              <a:defRPr/>
            </a:pPr>
            <a:r>
              <a:rPr lang="en-GB" sz="900" dirty="0">
                <a:solidFill>
                  <a:schemeClr val="bg1"/>
                </a:solidFill>
                <a:latin typeface="Calibri" panose="020F0502020204030204" pitchFamily="34" charset="0"/>
              </a:rPr>
              <a:t>1 Burge, et al. </a:t>
            </a:r>
            <a:r>
              <a:rPr lang="en-GB" sz="900" i="1" dirty="0">
                <a:solidFill>
                  <a:schemeClr val="bg1"/>
                </a:solidFill>
                <a:latin typeface="Calibri" panose="020F0502020204030204" pitchFamily="34" charset="0"/>
              </a:rPr>
              <a:t>JBMR.</a:t>
            </a:r>
            <a:r>
              <a:rPr lang="en-GB" sz="900" dirty="0">
                <a:solidFill>
                  <a:schemeClr val="bg1"/>
                </a:solidFill>
                <a:latin typeface="Calibri" panose="020F0502020204030204" pitchFamily="34" charset="0"/>
              </a:rPr>
              <a:t> 2007. 465-75. </a:t>
            </a:r>
          </a:p>
          <a:p>
            <a:pPr>
              <a:buClr>
                <a:srgbClr val="FFFFFF"/>
              </a:buClr>
              <a:buSzPct val="50000"/>
              <a:tabLst>
                <a:tab pos="0" algn="l"/>
                <a:tab pos="86939" algn="l"/>
                <a:tab pos="685983" algn="l"/>
                <a:tab pos="1371966" algn="l"/>
                <a:tab pos="2057949" algn="l"/>
                <a:tab pos="2743932" algn="l"/>
                <a:tab pos="3429914" algn="l"/>
                <a:tab pos="4115897" algn="l"/>
                <a:tab pos="4801880" algn="l"/>
                <a:tab pos="5487863" algn="l"/>
                <a:tab pos="6173846" algn="l"/>
                <a:tab pos="6859829" algn="l"/>
                <a:tab pos="7545812" algn="l"/>
                <a:tab pos="7743508" algn="l"/>
                <a:tab pos="8086500" algn="l"/>
                <a:tab pos="8087691" algn="l"/>
              </a:tabLst>
              <a:defRPr/>
            </a:pPr>
            <a:r>
              <a:rPr lang="en-GB" sz="900" dirty="0">
                <a:solidFill>
                  <a:srgbClr val="FFFFFF"/>
                </a:solidFill>
                <a:latin typeface="Calibri" panose="020F0502020204030204" pitchFamily="34" charset="0"/>
              </a:rPr>
              <a:t>2</a:t>
            </a:r>
            <a:r>
              <a:rPr lang="en-GB" sz="900" dirty="0">
                <a:solidFill>
                  <a:srgbClr val="FFFFFF"/>
                </a:solidFill>
                <a:effectLst>
                  <a:outerShdw blurRad="38100" dist="38100" dir="2700000" algn="tl">
                    <a:srgbClr val="000000"/>
                  </a:outerShdw>
                </a:effectLst>
                <a:latin typeface="Calibri" panose="020F0502020204030204" pitchFamily="34" charset="0"/>
              </a:rPr>
              <a:t> </a:t>
            </a:r>
            <a:r>
              <a:rPr lang="en-GB" sz="900" dirty="0">
                <a:solidFill>
                  <a:schemeClr val="bg1"/>
                </a:solidFill>
                <a:latin typeface="Calibri" panose="020F0502020204030204" pitchFamily="34" charset="0"/>
              </a:rPr>
              <a:t>American Heart Association. Heart Disease  and Stroke       Statistics – 2016 Update.</a:t>
            </a:r>
          </a:p>
          <a:p>
            <a:pPr>
              <a:buClr>
                <a:srgbClr val="FFFFFF"/>
              </a:buClr>
              <a:buSzPct val="50000"/>
              <a:tabLst>
                <a:tab pos="0" algn="l"/>
                <a:tab pos="86939" algn="l"/>
                <a:tab pos="685983" algn="l"/>
                <a:tab pos="1371966" algn="l"/>
                <a:tab pos="2057949" algn="l"/>
                <a:tab pos="2743932" algn="l"/>
                <a:tab pos="3429914" algn="l"/>
                <a:tab pos="4115897" algn="l"/>
                <a:tab pos="4801880" algn="l"/>
                <a:tab pos="5487863" algn="l"/>
                <a:tab pos="6173846" algn="l"/>
                <a:tab pos="6859829" algn="l"/>
                <a:tab pos="7545812" algn="l"/>
                <a:tab pos="7743508" algn="l"/>
                <a:tab pos="8086500" algn="l"/>
                <a:tab pos="8087691" algn="l"/>
              </a:tabLst>
              <a:defRPr/>
            </a:pPr>
            <a:r>
              <a:rPr lang="en-GB" sz="900" dirty="0">
                <a:solidFill>
                  <a:schemeClr val="bg1"/>
                </a:solidFill>
                <a:latin typeface="Calibri" panose="020F0502020204030204" pitchFamily="34" charset="0"/>
              </a:rPr>
              <a:t>3 American Cancer Society. Surveillance Research. 2016</a:t>
            </a:r>
            <a:r>
              <a:rPr lang="en-GB" sz="900" dirty="0">
                <a:solidFill>
                  <a:schemeClr val="bg1"/>
                </a:solidFill>
                <a:latin typeface="Arial" charset="0"/>
              </a:rPr>
              <a:t>.</a:t>
            </a:r>
          </a:p>
        </p:txBody>
      </p:sp>
      <p:sp>
        <p:nvSpPr>
          <p:cNvPr id="15366" name="Rectangle 1"/>
          <p:cNvSpPr>
            <a:spLocks noChangeArrowheads="1"/>
          </p:cNvSpPr>
          <p:nvPr/>
        </p:nvSpPr>
        <p:spPr bwMode="auto">
          <a:xfrm>
            <a:off x="4035941" y="3839576"/>
            <a:ext cx="65594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gn="ctr">
              <a:lnSpc>
                <a:spcPct val="80000"/>
              </a:lnSpc>
              <a:buClr>
                <a:srgbClr val="FFFFFF"/>
              </a:buClr>
              <a:buSzPct val="50000"/>
              <a:buFont typeface="Times New Roman" pitchFamily="18" charset="0"/>
              <a:buNone/>
            </a:pPr>
            <a:r>
              <a:rPr lang="en-US" altLang="en-US" sz="1050" b="1" dirty="0">
                <a:solidFill>
                  <a:schemeClr val="bg1"/>
                </a:solidFill>
              </a:rPr>
              <a:t>550,000 </a:t>
            </a:r>
          </a:p>
          <a:p>
            <a:pPr algn="ctr">
              <a:lnSpc>
                <a:spcPct val="80000"/>
              </a:lnSpc>
              <a:buClr>
                <a:srgbClr val="FFFFFF"/>
              </a:buClr>
              <a:buSzPct val="50000"/>
              <a:buFont typeface="Times New Roman" pitchFamily="18" charset="0"/>
              <a:buNone/>
            </a:pPr>
            <a:r>
              <a:rPr lang="en-US" altLang="en-US" sz="1050" b="1" dirty="0">
                <a:solidFill>
                  <a:schemeClr val="bg1"/>
                </a:solidFill>
              </a:rPr>
              <a:t>new </a:t>
            </a:r>
          </a:p>
          <a:p>
            <a:pPr algn="ctr">
              <a:lnSpc>
                <a:spcPct val="80000"/>
              </a:lnSpc>
              <a:buClr>
                <a:srgbClr val="FFFFFF"/>
              </a:buClr>
              <a:buSzPct val="50000"/>
              <a:buFont typeface="Times New Roman" pitchFamily="18" charset="0"/>
              <a:buNone/>
            </a:pPr>
            <a:r>
              <a:rPr lang="en-US" altLang="en-US" sz="1050" b="1" dirty="0">
                <a:solidFill>
                  <a:schemeClr val="bg1"/>
                </a:solidFill>
              </a:rPr>
              <a:t>attacks</a:t>
            </a:r>
            <a:endParaRPr lang="en-GB" altLang="en-US" sz="1050" b="1" dirty="0">
              <a:solidFill>
                <a:schemeClr val="bg1"/>
              </a:solidFill>
            </a:endParaRPr>
          </a:p>
        </p:txBody>
      </p:sp>
      <p:sp>
        <p:nvSpPr>
          <p:cNvPr id="15367" name="Rectangle 2"/>
          <p:cNvSpPr>
            <a:spLocks noChangeArrowheads="1"/>
          </p:cNvSpPr>
          <p:nvPr/>
        </p:nvSpPr>
        <p:spPr bwMode="auto">
          <a:xfrm>
            <a:off x="3890721" y="4280961"/>
            <a:ext cx="104457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gn="ctr">
              <a:lnSpc>
                <a:spcPct val="80000"/>
              </a:lnSpc>
              <a:buClr>
                <a:srgbClr val="FFFFFF"/>
              </a:buClr>
              <a:buSzPct val="50000"/>
              <a:buFont typeface="Times New Roman" pitchFamily="18" charset="0"/>
              <a:buNone/>
            </a:pPr>
            <a:r>
              <a:rPr lang="en-US" altLang="en-US" sz="1050" b="1" dirty="0">
                <a:solidFill>
                  <a:schemeClr val="bg1"/>
                </a:solidFill>
              </a:rPr>
              <a:t>200,000 </a:t>
            </a:r>
          </a:p>
          <a:p>
            <a:pPr algn="ctr">
              <a:lnSpc>
                <a:spcPct val="80000"/>
              </a:lnSpc>
              <a:buClr>
                <a:srgbClr val="FFFFFF"/>
              </a:buClr>
              <a:buSzPct val="50000"/>
              <a:buFont typeface="Times New Roman" pitchFamily="18" charset="0"/>
              <a:buNone/>
            </a:pPr>
            <a:r>
              <a:rPr lang="en-US" altLang="en-US" sz="1050" b="1" dirty="0">
                <a:solidFill>
                  <a:schemeClr val="bg1"/>
                </a:solidFill>
              </a:rPr>
              <a:t>recurrent </a:t>
            </a:r>
          </a:p>
          <a:p>
            <a:pPr algn="ctr">
              <a:lnSpc>
                <a:spcPct val="80000"/>
              </a:lnSpc>
              <a:buClr>
                <a:srgbClr val="FFFFFF"/>
              </a:buClr>
              <a:buSzPct val="50000"/>
              <a:buFont typeface="Times New Roman" pitchFamily="18" charset="0"/>
              <a:buNone/>
            </a:pPr>
            <a:r>
              <a:rPr lang="en-US" altLang="en-US" sz="1050" b="1" dirty="0">
                <a:solidFill>
                  <a:schemeClr val="bg1"/>
                </a:solidFill>
              </a:rPr>
              <a:t>attacks</a:t>
            </a:r>
            <a:endParaRPr lang="en-GB" altLang="en-US" sz="1050" b="1" dirty="0">
              <a:solidFill>
                <a:schemeClr val="bg1"/>
              </a:solidFill>
            </a:endParaRPr>
          </a:p>
        </p:txBody>
      </p:sp>
      <p:sp>
        <p:nvSpPr>
          <p:cNvPr id="15368" name="Rectangle 3"/>
          <p:cNvSpPr>
            <a:spLocks noChangeArrowheads="1"/>
          </p:cNvSpPr>
          <p:nvPr/>
        </p:nvSpPr>
        <p:spPr bwMode="auto">
          <a:xfrm>
            <a:off x="5589045" y="3757698"/>
            <a:ext cx="73609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gn="ctr"/>
            <a:r>
              <a:rPr lang="en-US" altLang="en-US" sz="1050" b="1" dirty="0">
                <a:solidFill>
                  <a:schemeClr val="bg1"/>
                </a:solidFill>
              </a:rPr>
              <a:t>610,000 </a:t>
            </a:r>
          </a:p>
          <a:p>
            <a:pPr algn="ctr"/>
            <a:r>
              <a:rPr lang="en-US" altLang="en-US" sz="1050" b="1" dirty="0">
                <a:solidFill>
                  <a:schemeClr val="bg1"/>
                </a:solidFill>
              </a:rPr>
              <a:t>new</a:t>
            </a:r>
          </a:p>
          <a:p>
            <a:pPr algn="ctr"/>
            <a:r>
              <a:rPr lang="en-US" altLang="en-US" sz="1050" b="1" dirty="0">
                <a:solidFill>
                  <a:schemeClr val="bg1"/>
                </a:solidFill>
              </a:rPr>
              <a:t>strokes</a:t>
            </a:r>
          </a:p>
          <a:p>
            <a:pPr algn="ctr"/>
            <a:r>
              <a:rPr lang="en-US" altLang="en-US" sz="1050" b="1" dirty="0">
                <a:solidFill>
                  <a:schemeClr val="bg1"/>
                </a:solidFill>
              </a:rPr>
              <a:t>185,000 </a:t>
            </a:r>
          </a:p>
          <a:p>
            <a:pPr algn="ctr"/>
            <a:r>
              <a:rPr lang="en-US" altLang="en-US" sz="1050" b="1" dirty="0">
                <a:solidFill>
                  <a:schemeClr val="bg1"/>
                </a:solidFill>
              </a:rPr>
              <a:t>recurrent</a:t>
            </a:r>
          </a:p>
        </p:txBody>
      </p:sp>
      <p:sp>
        <p:nvSpPr>
          <p:cNvPr id="15369" name="Line 50"/>
          <p:cNvSpPr>
            <a:spLocks noChangeShapeType="1"/>
          </p:cNvSpPr>
          <p:nvPr/>
        </p:nvSpPr>
        <p:spPr bwMode="auto">
          <a:xfrm flipV="1">
            <a:off x="5575301" y="4276946"/>
            <a:ext cx="762000" cy="4764"/>
          </a:xfrm>
          <a:prstGeom prst="line">
            <a:avLst/>
          </a:prstGeom>
          <a:noFill/>
          <a:ln w="126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Tree>
    <p:extLst>
      <p:ext uri="{BB962C8B-B14F-4D97-AF65-F5344CB8AC3E}">
        <p14:creationId xmlns:p14="http://schemas.microsoft.com/office/powerpoint/2010/main" val="54222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27035" y="995564"/>
            <a:ext cx="9055100" cy="877177"/>
          </a:xfrm>
          <a:prstGeom prst="rect">
            <a:avLst/>
          </a:prstGeom>
        </p:spPr>
        <p:txBody>
          <a:bodyPr vert="horz" wrap="square" lIns="68587" tIns="68587" rIns="68587" bIns="68587" rtlCol="0" anchor="b" anchorCtr="0">
            <a:spAutoFit/>
          </a:bodyPr>
          <a:lstStyle/>
          <a:p>
            <a:pPr algn="ctr">
              <a:buNone/>
            </a:pPr>
            <a:r>
              <a:rPr lang="en-US" sz="2400" i="1" spc="-75" dirty="0">
                <a:solidFill>
                  <a:schemeClr val="tx1"/>
                </a:solidFill>
                <a:latin typeface="Helvetica"/>
                <a:cs typeface="Helvetica"/>
              </a:rPr>
              <a:t>KEY FACTS ABOUT SECONDARY </a:t>
            </a:r>
            <a:br>
              <a:rPr lang="en-US" sz="2400" i="1" spc="-75" dirty="0">
                <a:solidFill>
                  <a:schemeClr val="tx1"/>
                </a:solidFill>
                <a:latin typeface="Helvetica"/>
                <a:cs typeface="Helvetica"/>
              </a:rPr>
            </a:br>
            <a:r>
              <a:rPr lang="en-US" sz="2400" i="1" spc="-75" dirty="0">
                <a:solidFill>
                  <a:schemeClr val="tx1"/>
                </a:solidFill>
                <a:latin typeface="Helvetica"/>
                <a:cs typeface="Helvetica"/>
              </a:rPr>
              <a:t>FRACTURES</a:t>
            </a:r>
            <a:endParaRPr lang="en" sz="2400" i="1" spc="-75" dirty="0">
              <a:solidFill>
                <a:schemeClr val="tx1"/>
              </a:solidFill>
              <a:latin typeface="Helvetica"/>
              <a:cs typeface="Helvetica"/>
            </a:endParaRPr>
          </a:p>
        </p:txBody>
      </p:sp>
      <p:sp>
        <p:nvSpPr>
          <p:cNvPr id="31" name="Shape 31"/>
          <p:cNvSpPr>
            <a:spLocks noGrp="1"/>
          </p:cNvSpPr>
          <p:nvPr>
            <p:ph type="body" idx="1"/>
          </p:nvPr>
        </p:nvSpPr>
        <p:spPr>
          <a:xfrm>
            <a:off x="379534" y="1794077"/>
            <a:ext cx="8278689" cy="3924165"/>
          </a:xfrm>
          <a:prstGeom prst="rect">
            <a:avLst/>
          </a:prstGeom>
        </p:spPr>
        <p:txBody>
          <a:bodyPr vert="horz" wrap="square" lIns="68587" tIns="68587" rIns="68587" bIns="68587" rtlCol="0" anchor="t" anchorCtr="0">
            <a:spAutoFit/>
          </a:bodyPr>
          <a:lstStyle/>
          <a:p>
            <a:pPr marL="214370" indent="-214370">
              <a:spcAft>
                <a:spcPts val="900"/>
              </a:spcAft>
              <a:buFont typeface="Arial" panose="020B0604020202020204" pitchFamily="34" charset="0"/>
              <a:buChar char="•"/>
            </a:pPr>
            <a:endParaRPr lang="en-US" sz="2000" dirty="0"/>
          </a:p>
          <a:p>
            <a:pPr marL="214370" indent="-214370">
              <a:spcAft>
                <a:spcPts val="900"/>
              </a:spcAft>
              <a:buFont typeface="Arial" panose="020B0604020202020204" pitchFamily="34" charset="0"/>
              <a:buChar char="•"/>
            </a:pPr>
            <a:r>
              <a:rPr lang="en-US" sz="2000" dirty="0"/>
              <a:t>A prior fracture almost doubles a patient’s future fracture risk</a:t>
            </a:r>
          </a:p>
          <a:p>
            <a:pPr marL="214370" indent="-214370">
              <a:spcAft>
                <a:spcPts val="900"/>
              </a:spcAft>
              <a:buFont typeface="Arial" panose="020B0604020202020204" pitchFamily="34" charset="0"/>
              <a:buChar char="•"/>
            </a:pPr>
            <a:r>
              <a:rPr lang="en-US" sz="2000" dirty="0"/>
              <a:t>Half of patients presenting with hip fractures have suffered a prior fracture</a:t>
            </a:r>
          </a:p>
          <a:p>
            <a:pPr marL="214370" indent="-214370">
              <a:spcAft>
                <a:spcPts val="900"/>
              </a:spcAft>
              <a:buFont typeface="Arial" panose="020B0604020202020204" pitchFamily="34" charset="0"/>
              <a:buChar char="•"/>
            </a:pPr>
            <a:r>
              <a:rPr lang="en-US" sz="2000" dirty="0"/>
              <a:t>Despite the risk of future fractures, the majority of fragility fracture patients are neither assessed, nor treated to reduce fracture risk.</a:t>
            </a:r>
          </a:p>
          <a:p>
            <a:pPr marL="214370" indent="-214370">
              <a:spcAft>
                <a:spcPts val="900"/>
              </a:spcAft>
              <a:buFont typeface="Arial" panose="020B0604020202020204" pitchFamily="34" charset="0"/>
              <a:buChar char="•"/>
            </a:pPr>
            <a:r>
              <a:rPr lang="en-US" sz="2000" dirty="0"/>
              <a:t>To achieve a significant reduction in future fracture rates and resulting health care costs, healthcare systems must target those patients who have already suffered a fracture, as they are the ones at highest risk for future fractures.</a:t>
            </a:r>
          </a:p>
        </p:txBody>
      </p:sp>
      <p:sp>
        <p:nvSpPr>
          <p:cNvPr id="8" name="TextBox 7"/>
          <p:cNvSpPr txBox="1"/>
          <p:nvPr/>
        </p:nvSpPr>
        <p:spPr>
          <a:xfrm>
            <a:off x="730649" y="6118660"/>
            <a:ext cx="7576457" cy="261610"/>
          </a:xfrm>
          <a:prstGeom prst="rect">
            <a:avLst/>
          </a:prstGeom>
          <a:noFill/>
        </p:spPr>
        <p:txBody>
          <a:bodyPr wrap="square" rtlCol="0">
            <a:spAutoFit/>
          </a:bodyPr>
          <a:lstStyle/>
          <a:p>
            <a:endParaRPr lang="en-US" sz="11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06179228"/>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2362201" y="1256736"/>
            <a:ext cx="184731" cy="50783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pPr>
              <a:defRPr/>
            </a:pPr>
            <a:endParaRPr lang="en-US" sz="1350" dirty="0">
              <a:latin typeface="Arial" charset="0"/>
              <a:ea typeface="MS PGothic" charset="0"/>
              <a:cs typeface="MS PGothic" charset="0"/>
            </a:endParaRPr>
          </a:p>
          <a:p>
            <a:pPr>
              <a:defRPr/>
            </a:pPr>
            <a:endParaRPr lang="en-US" sz="1350" dirty="0">
              <a:latin typeface="Arial" charset="0"/>
              <a:ea typeface="MS PGothic" charset="0"/>
              <a:cs typeface="MS PGothic" charset="0"/>
            </a:endParaRPr>
          </a:p>
        </p:txBody>
      </p:sp>
      <p:sp>
        <p:nvSpPr>
          <p:cNvPr id="16387" name="TextBox 1"/>
          <p:cNvSpPr txBox="1">
            <a:spLocks noChangeArrowheads="1"/>
          </p:cNvSpPr>
          <p:nvPr/>
        </p:nvSpPr>
        <p:spPr bwMode="auto">
          <a:xfrm>
            <a:off x="1135089" y="1256735"/>
            <a:ext cx="5715000" cy="4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gn="ctr"/>
            <a:r>
              <a:rPr lang="en-US" altLang="en-US" sz="2401" b="1" dirty="0">
                <a:latin typeface="Helvetica" pitchFamily="34" charset="0"/>
                <a:cs typeface="Helvetica" pitchFamily="34" charset="0"/>
              </a:rPr>
              <a:t>The Care Gap</a:t>
            </a:r>
          </a:p>
        </p:txBody>
      </p:sp>
      <p:sp>
        <p:nvSpPr>
          <p:cNvPr id="16388" name="TextBox 2"/>
          <p:cNvSpPr txBox="1">
            <a:spLocks noChangeArrowheads="1"/>
          </p:cNvSpPr>
          <p:nvPr/>
        </p:nvSpPr>
        <p:spPr bwMode="auto">
          <a:xfrm>
            <a:off x="381001" y="2267102"/>
            <a:ext cx="8458200" cy="263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spcAft>
                <a:spcPts val="1350"/>
              </a:spcAft>
              <a:buFont typeface="Arial" pitchFamily="34" charset="0"/>
              <a:buChar char="•"/>
            </a:pPr>
            <a:r>
              <a:rPr lang="en-US" altLang="en-US" sz="1650" dirty="0">
                <a:latin typeface="Helvetica" pitchFamily="34" charset="0"/>
                <a:cs typeface="Helvetica" pitchFamily="34" charset="0"/>
              </a:rPr>
              <a:t>Missed opportunities for osteoporosis assessment &amp; treatment after fracture, even more so in diverse populations and in men</a:t>
            </a:r>
          </a:p>
          <a:p>
            <a:pPr>
              <a:spcAft>
                <a:spcPts val="1350"/>
              </a:spcAft>
              <a:buFont typeface="Arial" pitchFamily="34" charset="0"/>
              <a:buChar char="•"/>
            </a:pPr>
            <a:r>
              <a:rPr lang="en-US" altLang="en-US" sz="1650" dirty="0">
                <a:latin typeface="Helvetica" pitchFamily="34" charset="0"/>
                <a:cs typeface="Helvetica" pitchFamily="34" charset="0"/>
              </a:rPr>
              <a:t>Fragmented health care system – Fracture patients get “lost” from hospital to rehab to nursing home to home to primary care provider</a:t>
            </a:r>
          </a:p>
          <a:p>
            <a:pPr>
              <a:spcAft>
                <a:spcPts val="1350"/>
              </a:spcAft>
              <a:buFont typeface="Arial" pitchFamily="34" charset="0"/>
              <a:buChar char="•"/>
            </a:pPr>
            <a:r>
              <a:rPr lang="en-US" altLang="en-US" sz="1650" dirty="0">
                <a:latin typeface="Helvetica" pitchFamily="34" charset="0"/>
                <a:cs typeface="Helvetica" pitchFamily="34" charset="0"/>
              </a:rPr>
              <a:t>FLS programs have been proven to work to reduce this gap – FLS is a system of patient-centered, coordinated care that follows the patient throughout the care pathway to ensure adequate assessment and treatment. </a:t>
            </a:r>
          </a:p>
          <a:p>
            <a:pPr>
              <a:buFont typeface="Arial" pitchFamily="34" charset="0"/>
              <a:buChar char="•"/>
            </a:pPr>
            <a:endParaRPr lang="en-US" altLang="en-US" sz="1500" dirty="0">
              <a:solidFill>
                <a:srgbClr val="FFFF00"/>
              </a:solidFill>
              <a:latin typeface="Helvetica" pitchFamily="34" charset="0"/>
              <a:cs typeface="Helvetica" pitchFamily="34" charset="0"/>
            </a:endParaRPr>
          </a:p>
        </p:txBody>
      </p:sp>
      <p:sp>
        <p:nvSpPr>
          <p:cNvPr id="16389" name="TextBox 3"/>
          <p:cNvSpPr txBox="1">
            <a:spLocks noChangeArrowheads="1"/>
          </p:cNvSpPr>
          <p:nvPr/>
        </p:nvSpPr>
        <p:spPr bwMode="auto">
          <a:xfrm>
            <a:off x="152401" y="5372606"/>
            <a:ext cx="88392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r>
              <a:rPr lang="en-US" altLang="en-US" sz="825" dirty="0">
                <a:solidFill>
                  <a:schemeClr val="bg1"/>
                </a:solidFill>
                <a:latin typeface="+mn-lt"/>
              </a:rPr>
              <a:t>Centers for Disease Control and Prevention, Administration on Aging, Agency for Healthcare Research and Quality, and  Centers for Medicare and Medicaid Services. Enhancing Use of Clinical Preventive Services Among Older Adults. Washington, DC: AARP, 2011. </a:t>
            </a:r>
          </a:p>
          <a:p>
            <a:endParaRPr lang="en-US" altLang="en-US" sz="825" dirty="0">
              <a:solidFill>
                <a:schemeClr val="bg1"/>
              </a:solidFill>
              <a:latin typeface="+mn-lt"/>
            </a:endParaRPr>
          </a:p>
          <a:p>
            <a:r>
              <a:rPr lang="en-US" altLang="en-US" sz="825" dirty="0">
                <a:solidFill>
                  <a:schemeClr val="bg1"/>
                </a:solidFill>
                <a:latin typeface="+mn-lt"/>
              </a:rPr>
              <a:t>NCQA. Improving Quality and Patient Experience: The State of Health Care Quality 2013. </a:t>
            </a:r>
          </a:p>
        </p:txBody>
      </p:sp>
    </p:spTree>
    <p:extLst>
      <p:ext uri="{BB962C8B-B14F-4D97-AF65-F5344CB8AC3E}">
        <p14:creationId xmlns:p14="http://schemas.microsoft.com/office/powerpoint/2010/main" val="281422711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85" y="856580"/>
            <a:ext cx="9267371" cy="5214254"/>
          </a:xfrm>
        </p:spPr>
      </p:pic>
      <p:sp>
        <p:nvSpPr>
          <p:cNvPr id="3" name="TextBox 2"/>
          <p:cNvSpPr txBox="1"/>
          <p:nvPr/>
        </p:nvSpPr>
        <p:spPr>
          <a:xfrm>
            <a:off x="457201" y="1199571"/>
            <a:ext cx="8153400" cy="461793"/>
          </a:xfrm>
          <a:prstGeom prst="rect">
            <a:avLst/>
          </a:prstGeom>
          <a:noFill/>
        </p:spPr>
        <p:txBody>
          <a:bodyPr wrap="square" rtlCol="0">
            <a:spAutoFit/>
          </a:bodyPr>
          <a:lstStyle/>
          <a:p>
            <a:pPr algn="r"/>
            <a:r>
              <a:rPr lang="en-US" sz="2401" b="1" dirty="0">
                <a:solidFill>
                  <a:prstClr val="black"/>
                </a:solidFill>
                <a:latin typeface="Helvetica" panose="020B0604020202020204" pitchFamily="34" charset="0"/>
                <a:cs typeface="Helvetica" panose="020B0604020202020204" pitchFamily="34" charset="0"/>
              </a:rPr>
              <a:t>FLS Care Coordination in Action</a:t>
            </a:r>
          </a:p>
        </p:txBody>
      </p:sp>
      <p:graphicFrame>
        <p:nvGraphicFramePr>
          <p:cNvPr id="5" name="Content Placeholder 3"/>
          <p:cNvGraphicFramePr>
            <a:graphicFrameLocks/>
          </p:cNvGraphicFramePr>
          <p:nvPr>
            <p:extLst>
              <p:ext uri="{D42A27DB-BD31-4B8C-83A1-F6EECF244321}">
                <p14:modId xmlns:p14="http://schemas.microsoft.com/office/powerpoint/2010/main" val="2202182585"/>
              </p:ext>
            </p:extLst>
          </p:nvPr>
        </p:nvGraphicFramePr>
        <p:xfrm>
          <a:off x="457201" y="2171372"/>
          <a:ext cx="8229600" cy="3658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44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69" name="Title 1"/>
          <p:cNvSpPr>
            <a:spLocks noGrp="1"/>
          </p:cNvSpPr>
          <p:nvPr>
            <p:ph type="title"/>
          </p:nvPr>
        </p:nvSpPr>
        <p:spPr>
          <a:xfrm>
            <a:off x="480059" y="1910781"/>
            <a:ext cx="2751871" cy="2572932"/>
          </a:xfrm>
        </p:spPr>
        <p:txBody>
          <a:bodyPr>
            <a:normAutofit/>
          </a:bodyPr>
          <a:lstStyle/>
          <a:p>
            <a:r>
              <a:rPr lang="en-US" altLang="en-US">
                <a:solidFill>
                  <a:srgbClr val="FFFFFF"/>
                </a:solidFill>
                <a:latin typeface="Arial" panose="020B0604020202020204" pitchFamily="34" charset="0"/>
              </a:rPr>
              <a:t>Project ECHO</a:t>
            </a:r>
          </a:p>
        </p:txBody>
      </p:sp>
      <p:sp>
        <p:nvSpPr>
          <p:cNvPr id="7171" name="TextBox 3"/>
          <p:cNvSpPr txBox="1">
            <a:spLocks noChangeArrowheads="1"/>
          </p:cNvSpPr>
          <p:nvPr/>
        </p:nvSpPr>
        <p:spPr bwMode="auto">
          <a:xfrm>
            <a:off x="480059" y="4628756"/>
            <a:ext cx="2751871" cy="1002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eaLnBrk="0" hangingPunct="0">
              <a:defRPr sz="1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r"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r"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r"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r"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eaLnBrk="1" hangingPunct="1">
              <a:spcAft>
                <a:spcPts val="600"/>
              </a:spcAft>
            </a:pPr>
            <a:r>
              <a:rPr lang="en-US" altLang="en-US" sz="1600">
                <a:solidFill>
                  <a:srgbClr val="FFFFFF"/>
                </a:solidFill>
              </a:rPr>
              <a:t>http://echo.unm.edu/</a:t>
            </a:r>
          </a:p>
        </p:txBody>
      </p:sp>
      <p:sp>
        <p:nvSpPr>
          <p:cNvPr id="7170" name="Content Placeholder 2"/>
          <p:cNvSpPr>
            <a:spLocks noGrp="1"/>
          </p:cNvSpPr>
          <p:nvPr>
            <p:ph idx="1"/>
          </p:nvPr>
        </p:nvSpPr>
        <p:spPr>
          <a:xfrm>
            <a:off x="4567930" y="801866"/>
            <a:ext cx="3979563" cy="5230634"/>
          </a:xfrm>
        </p:spPr>
        <p:txBody>
          <a:bodyPr anchor="ctr">
            <a:normAutofit/>
          </a:bodyPr>
          <a:lstStyle/>
          <a:p>
            <a:r>
              <a:rPr lang="en-US" altLang="en-US" sz="1800">
                <a:solidFill>
                  <a:srgbClr val="000000"/>
                </a:solidFill>
                <a:latin typeface="Arial" panose="020B0604020202020204" pitchFamily="34" charset="0"/>
              </a:rPr>
              <a:t>A strategy of medical education and care management using videoconferencing technology with interactive case-based learning</a:t>
            </a:r>
          </a:p>
          <a:p>
            <a:r>
              <a:rPr lang="en-US" altLang="en-US" sz="1800">
                <a:solidFill>
                  <a:srgbClr val="000000"/>
                </a:solidFill>
                <a:latin typeface="Arial" panose="020B0604020202020204" pitchFamily="34" charset="0"/>
              </a:rPr>
              <a:t>ECHO aims to democratize medical knowledge and develop specialty care capacity in underserved communities</a:t>
            </a:r>
          </a:p>
          <a:p>
            <a:r>
              <a:rPr lang="en-US" altLang="en-US" sz="1800">
                <a:solidFill>
                  <a:srgbClr val="000000"/>
                </a:solidFill>
                <a:latin typeface="Arial" panose="020B0604020202020204" pitchFamily="34" charset="0"/>
              </a:rPr>
              <a:t>Established at University of New Mexico in 2003 with chronic hepatitis C as the model disease</a:t>
            </a:r>
          </a:p>
          <a:p>
            <a:pPr lvl="1"/>
            <a:r>
              <a:rPr lang="da-DK" altLang="en-US">
                <a:solidFill>
                  <a:srgbClr val="000000"/>
                </a:solidFill>
                <a:latin typeface="Arial" panose="020B0604020202020204" pitchFamily="34" charset="0"/>
              </a:rPr>
              <a:t>Arora S et al. N Engl J Med. 2011;364:2199-2207</a:t>
            </a:r>
            <a:endParaRPr lang="en-US" altLang="en-US">
              <a:solidFill>
                <a:srgbClr val="000000"/>
              </a:solidFill>
              <a:latin typeface="Arial" panose="020B0604020202020204" pitchFamily="34" charset="0"/>
            </a:endParaRPr>
          </a:p>
          <a:p>
            <a:r>
              <a:rPr lang="en-US" altLang="en-US" sz="1800">
                <a:solidFill>
                  <a:srgbClr val="000000"/>
                </a:solidFill>
                <a:latin typeface="Arial" panose="020B0604020202020204" pitchFamily="34" charset="0"/>
              </a:rPr>
              <a:t>Now over 100 “hubs” and 7 “</a:t>
            </a:r>
            <a:r>
              <a:rPr lang="en-US" altLang="ja-JP" sz="1800">
                <a:solidFill>
                  <a:srgbClr val="000000"/>
                </a:solidFill>
                <a:latin typeface="Arial" panose="020B0604020202020204" pitchFamily="34" charset="0"/>
              </a:rPr>
              <a:t>super hubs</a:t>
            </a:r>
            <a:r>
              <a:rPr lang="en-US" altLang="en-US" sz="1800">
                <a:solidFill>
                  <a:srgbClr val="000000"/>
                </a:solidFill>
                <a:latin typeface="Arial" panose="020B0604020202020204" pitchFamily="34" charset="0"/>
              </a:rPr>
              <a:t>”</a:t>
            </a:r>
            <a:r>
              <a:rPr lang="en-US" altLang="ja-JP" sz="1800">
                <a:solidFill>
                  <a:srgbClr val="000000"/>
                </a:solidFill>
                <a:latin typeface="Arial" panose="020B0604020202020204" pitchFamily="34" charset="0"/>
              </a:rPr>
              <a:t> in 12 countries for 45 diseases, and rapidly expanding</a:t>
            </a:r>
          </a:p>
          <a:p>
            <a:r>
              <a:rPr lang="en-US" altLang="en-US" sz="1800">
                <a:solidFill>
                  <a:srgbClr val="000000"/>
                </a:solidFill>
                <a:latin typeface="Arial" panose="020B0604020202020204" pitchFamily="34" charset="0"/>
              </a:rPr>
              <a:t>Goal: To touch 1 billion lives by 2025</a:t>
            </a:r>
          </a:p>
        </p:txBody>
      </p:sp>
    </p:spTree>
    <p:extLst>
      <p:ext uri="{BB962C8B-B14F-4D97-AF65-F5344CB8AC3E}">
        <p14:creationId xmlns:p14="http://schemas.microsoft.com/office/powerpoint/2010/main" val="32946973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ECHO: BONE HEALTH</a:t>
            </a:r>
          </a:p>
        </p:txBody>
      </p:sp>
      <p:pic>
        <p:nvPicPr>
          <p:cNvPr id="4" name="Faz3O1clDMU">
            <a:hlinkClick r:id="" action="ppaction://media"/>
          </p:cNvPr>
          <p:cNvPicPr>
            <a:picLocks noGrp="1" noRot="1" noChangeAspect="1"/>
          </p:cNvPicPr>
          <p:nvPr>
            <p:ph idx="1"/>
            <a:videoFile r:link="rId1"/>
          </p:nvPr>
        </p:nvPicPr>
        <p:blipFill>
          <a:blip r:embed="rId3"/>
          <a:stretch>
            <a:fillRect/>
          </a:stretch>
        </p:blipFill>
        <p:spPr>
          <a:xfrm>
            <a:off x="1676400" y="2351088"/>
            <a:ext cx="5578475" cy="3138487"/>
          </a:xfrm>
          <a:prstGeom prst="rect">
            <a:avLst/>
          </a:prstGeom>
        </p:spPr>
      </p:pic>
    </p:spTree>
    <p:extLst>
      <p:ext uri="{BB962C8B-B14F-4D97-AF65-F5344CB8AC3E}">
        <p14:creationId xmlns:p14="http://schemas.microsoft.com/office/powerpoint/2010/main" val="42022425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nvPr>
        </p:nvGraphicFramePr>
        <p:xfrm>
          <a:off x="304801" y="1142405"/>
          <a:ext cx="8673152" cy="466748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064526" y="1900906"/>
            <a:ext cx="859809" cy="337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 name="Straight Arrow Connector 5"/>
          <p:cNvCxnSpPr/>
          <p:nvPr/>
        </p:nvCxnSpPr>
        <p:spPr>
          <a:xfrm flipV="1">
            <a:off x="2210938" y="2228540"/>
            <a:ext cx="4967785" cy="19350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71801" y="2685856"/>
            <a:ext cx="2924033" cy="553998"/>
          </a:xfrm>
          <a:prstGeom prst="rect">
            <a:avLst/>
          </a:prstGeom>
          <a:noFill/>
        </p:spPr>
        <p:txBody>
          <a:bodyPr vert="horz" wrap="square" rtlCol="0">
            <a:spAutoFit/>
            <a:scene3d>
              <a:camera prst="orthographicFront">
                <a:rot lat="0" lon="1800000" rev="0"/>
              </a:camera>
              <a:lightRig rig="threePt" dir="t"/>
            </a:scene3d>
          </a:bodyPr>
          <a:lstStyle/>
          <a:p>
            <a:r>
              <a:rPr lang="en-US" sz="1500" dirty="0"/>
              <a:t>The journey toward</a:t>
            </a:r>
          </a:p>
          <a:p>
            <a:r>
              <a:rPr lang="en-US" sz="1500" dirty="0"/>
              <a:t> best practice</a:t>
            </a:r>
          </a:p>
        </p:txBody>
      </p:sp>
      <p:sp>
        <p:nvSpPr>
          <p:cNvPr id="11" name="TextBox 10"/>
          <p:cNvSpPr txBox="1"/>
          <p:nvPr/>
        </p:nvSpPr>
        <p:spPr>
          <a:xfrm>
            <a:off x="7820168" y="2064723"/>
            <a:ext cx="1146411" cy="577081"/>
          </a:xfrm>
          <a:prstGeom prst="rect">
            <a:avLst/>
          </a:prstGeom>
          <a:noFill/>
        </p:spPr>
        <p:txBody>
          <a:bodyPr wrap="square" rtlCol="0">
            <a:spAutoFit/>
          </a:bodyPr>
          <a:lstStyle/>
          <a:p>
            <a:r>
              <a:rPr lang="en-US" sz="1050" dirty="0"/>
              <a:t>&gt;90% fragility fracture patients assessed</a:t>
            </a:r>
          </a:p>
        </p:txBody>
      </p:sp>
    </p:spTree>
    <p:extLst>
      <p:ext uri="{BB962C8B-B14F-4D97-AF65-F5344CB8AC3E}">
        <p14:creationId xmlns:p14="http://schemas.microsoft.com/office/powerpoint/2010/main" val="384257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80059" y="2053641"/>
            <a:ext cx="2751871" cy="2760098"/>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 Presenter</a:t>
            </a:r>
          </a:p>
        </p:txBody>
      </p:sp>
      <p:sp>
        <p:nvSpPr>
          <p:cNvPr id="2" name="Text Placeholder 1"/>
          <p:cNvSpPr>
            <a:spLocks noGrp="1"/>
          </p:cNvSpPr>
          <p:nvPr>
            <p:ph type="body" sz="quarter" idx="13"/>
          </p:nvPr>
        </p:nvSpPr>
        <p:spPr>
          <a:xfrm>
            <a:off x="4567930" y="801866"/>
            <a:ext cx="3979563" cy="5230634"/>
          </a:xfrm>
        </p:spPr>
        <p:txBody>
          <a:bodyPr vert="horz" lIns="91440" tIns="45720" rIns="91440" bIns="45720" rtlCol="0" anchor="ctr">
            <a:normAutofit/>
          </a:bodyPr>
          <a:lstStyle/>
          <a:p>
            <a:pPr marL="57143" indent="-228600" defTabSz="914400">
              <a:buFont typeface="Arial" panose="020B0604020202020204" pitchFamily="34" charset="0"/>
              <a:buChar char="•"/>
            </a:pPr>
            <a:r>
              <a:rPr lang="en-US" sz="2100" b="1" dirty="0">
                <a:solidFill>
                  <a:srgbClr val="000000"/>
                </a:solidFill>
              </a:rPr>
              <a:t>Avery M Jackson III MD FAANS FACS</a:t>
            </a:r>
          </a:p>
          <a:p>
            <a:pPr marL="400043" lvl="1" indent="-228600" defTabSz="914400"/>
            <a:r>
              <a:rPr lang="en-US" sz="1500" dirty="0">
                <a:solidFill>
                  <a:srgbClr val="000000"/>
                </a:solidFill>
              </a:rPr>
              <a:t>Board certified </a:t>
            </a:r>
            <a:r>
              <a:rPr lang="en-US" sz="1500" b="1" dirty="0">
                <a:solidFill>
                  <a:srgbClr val="000000"/>
                </a:solidFill>
              </a:rPr>
              <a:t>Neurosurgeon</a:t>
            </a:r>
          </a:p>
          <a:p>
            <a:pPr marL="400043" lvl="1" indent="-228600" defTabSz="914400"/>
            <a:r>
              <a:rPr lang="en-US" sz="1500" b="1" dirty="0">
                <a:solidFill>
                  <a:srgbClr val="000000"/>
                </a:solidFill>
              </a:rPr>
              <a:t>Michigan Neurosurgical Institute PC </a:t>
            </a:r>
          </a:p>
          <a:p>
            <a:pPr marL="742943" lvl="2" indent="-228600" defTabSz="914400"/>
            <a:r>
              <a:rPr lang="en-US" sz="1200" dirty="0">
                <a:solidFill>
                  <a:srgbClr val="000000"/>
                </a:solidFill>
              </a:rPr>
              <a:t>Founder, Chief Executive officer</a:t>
            </a:r>
            <a:endParaRPr lang="en-US" sz="1200" b="1" dirty="0">
              <a:solidFill>
                <a:srgbClr val="000000"/>
              </a:solidFill>
            </a:endParaRPr>
          </a:p>
          <a:p>
            <a:pPr marL="400043" lvl="1" indent="-228600" defTabSz="914400"/>
            <a:r>
              <a:rPr lang="en-US" sz="1500" b="1" dirty="0">
                <a:solidFill>
                  <a:srgbClr val="000000"/>
                </a:solidFill>
              </a:rPr>
              <a:t>MNI Great Lakes ECHO LLC</a:t>
            </a:r>
          </a:p>
          <a:p>
            <a:pPr marL="742943" lvl="2" indent="-228600" defTabSz="914400"/>
            <a:r>
              <a:rPr lang="en-US" sz="1200" dirty="0">
                <a:solidFill>
                  <a:srgbClr val="000000"/>
                </a:solidFill>
              </a:rPr>
              <a:t>Founder, Chief Executive Officer</a:t>
            </a:r>
          </a:p>
          <a:p>
            <a:pPr marL="57143" indent="-228600" defTabSz="914400">
              <a:buFont typeface="Arial" panose="020B0604020202020204" pitchFamily="34" charset="0"/>
              <a:buChar char="•"/>
            </a:pPr>
            <a:endParaRPr lang="en-US" sz="2100" i="1" dirty="0">
              <a:solidFill>
                <a:srgbClr val="000000"/>
              </a:solidFill>
            </a:endParaRPr>
          </a:p>
          <a:p>
            <a:pPr lvl="1" indent="-228600" defTabSz="914400"/>
            <a:endParaRPr lang="en-US" sz="2100" dirty="0">
              <a:solidFill>
                <a:srgbClr val="000000"/>
              </a:solidFill>
            </a:endParaRPr>
          </a:p>
          <a:p>
            <a:pPr lvl="1" indent="-228600" defTabSz="914400"/>
            <a:endParaRPr lang="en-US" sz="2100" b="1" dirty="0">
              <a:solidFill>
                <a:srgbClr val="000000"/>
              </a:solidFill>
            </a:endParaRPr>
          </a:p>
        </p:txBody>
      </p:sp>
    </p:spTree>
    <p:extLst>
      <p:ext uri="{BB962C8B-B14F-4D97-AF65-F5344CB8AC3E}">
        <p14:creationId xmlns:p14="http://schemas.microsoft.com/office/powerpoint/2010/main" val="81295243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anim calcmode="lin" valueType="num">
                                      <p:cBhvr>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anim calcmode="lin" valueType="num">
                                      <p:cBhvr>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anim calcmode="lin" valueType="num">
                                      <p:cBhvr>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anim calcmode="lin" valueType="num">
                                      <p:cBhvr>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Rot="1" noChangeArrowheads="1"/>
          </p:cNvSpPr>
          <p:nvPr>
            <p:ph type="title"/>
          </p:nvPr>
        </p:nvSpPr>
        <p:spPr>
          <a:xfrm>
            <a:off x="152400" y="76200"/>
            <a:ext cx="8826501" cy="561984"/>
          </a:xfrm>
        </p:spPr>
        <p:txBody>
          <a:bodyPr>
            <a:normAutofit fontScale="90000"/>
          </a:bodyPr>
          <a:lstStyle/>
          <a:p>
            <a:pPr algn="ctr" eaLnBrk="1" hangingPunct="1"/>
            <a:br>
              <a:rPr lang="en-US" sz="2251" i="1" dirty="0">
                <a:solidFill>
                  <a:srgbClr val="FF6911"/>
                </a:solidFill>
                <a:latin typeface="Arial" charset="0"/>
                <a:cs typeface="Arial" charset="0"/>
              </a:rPr>
            </a:br>
            <a:br>
              <a:rPr lang="en-US" sz="2251" i="1" dirty="0">
                <a:solidFill>
                  <a:srgbClr val="FF6911"/>
                </a:solidFill>
                <a:latin typeface="Arial" charset="0"/>
                <a:cs typeface="Arial" charset="0"/>
              </a:rPr>
            </a:br>
            <a:br>
              <a:rPr lang="en-US" sz="2251" i="1" dirty="0">
                <a:solidFill>
                  <a:srgbClr val="FF6911"/>
                </a:solidFill>
                <a:latin typeface="Arial" charset="0"/>
                <a:cs typeface="Arial" charset="0"/>
              </a:rPr>
            </a:br>
            <a:r>
              <a:rPr lang="en-US" sz="2101" i="1" dirty="0">
                <a:solidFill>
                  <a:srgbClr val="FF6911"/>
                </a:solidFill>
                <a:latin typeface="Helvetica" pitchFamily="34" charset="0"/>
                <a:cs typeface="Helvetica" pitchFamily="34" charset="0"/>
              </a:rPr>
              <a:t>www.FracturePreventionCENTRAL.org</a:t>
            </a:r>
          </a:p>
        </p:txBody>
      </p:sp>
      <p:sp>
        <p:nvSpPr>
          <p:cNvPr id="2" name="TextBox 1"/>
          <p:cNvSpPr txBox="1"/>
          <p:nvPr/>
        </p:nvSpPr>
        <p:spPr>
          <a:xfrm>
            <a:off x="7010400" y="1384902"/>
            <a:ext cx="1968501" cy="1169551"/>
          </a:xfrm>
          <a:prstGeom prst="rect">
            <a:avLst/>
          </a:prstGeom>
          <a:noFill/>
          <a:ln>
            <a:solidFill>
              <a:schemeClr val="accent1"/>
            </a:solidFill>
          </a:ln>
        </p:spPr>
        <p:txBody>
          <a:bodyPr wrap="square" rtlCol="0">
            <a:spAutoFit/>
          </a:bodyPr>
          <a:lstStyle/>
          <a:p>
            <a:pPr algn="ctr"/>
            <a:r>
              <a:rPr lang="en-US" sz="1400" b="1" dirty="0">
                <a:solidFill>
                  <a:srgbClr val="FF6911"/>
                </a:solidFill>
              </a:rPr>
              <a:t>More than </a:t>
            </a:r>
            <a:r>
              <a:rPr lang="en-US" sz="1400" b="1" u="sng" dirty="0">
                <a:solidFill>
                  <a:srgbClr val="FF6911"/>
                </a:solidFill>
              </a:rPr>
              <a:t>3,800</a:t>
            </a:r>
            <a:r>
              <a:rPr lang="en-US" sz="1400" b="1" dirty="0">
                <a:solidFill>
                  <a:srgbClr val="FF6911"/>
                </a:solidFill>
              </a:rPr>
              <a:t> individual users have signed up to access</a:t>
            </a:r>
          </a:p>
          <a:p>
            <a:pPr algn="ctr"/>
            <a:r>
              <a:rPr lang="en-US" sz="1400" b="1" dirty="0">
                <a:solidFill>
                  <a:srgbClr val="FF6911"/>
                </a:solidFill>
              </a:rPr>
              <a:t>these tools</a:t>
            </a:r>
          </a:p>
          <a:p>
            <a:pPr algn="ctr"/>
            <a:r>
              <a:rPr lang="en-US" sz="1400" b="1" dirty="0">
                <a:solidFill>
                  <a:srgbClr val="FF6911"/>
                </a:solidFill>
              </a:rPr>
              <a:t>since March 2013</a:t>
            </a:r>
          </a:p>
        </p:txBody>
      </p:sp>
      <p:sp>
        <p:nvSpPr>
          <p:cNvPr id="4" name="TextBox 3"/>
          <p:cNvSpPr txBox="1"/>
          <p:nvPr/>
        </p:nvSpPr>
        <p:spPr>
          <a:xfrm>
            <a:off x="1689101" y="5579829"/>
            <a:ext cx="5727700" cy="300082"/>
          </a:xfrm>
          <a:prstGeom prst="rect">
            <a:avLst/>
          </a:prstGeom>
          <a:solidFill>
            <a:schemeClr val="bg1"/>
          </a:solidFill>
        </p:spPr>
        <p:txBody>
          <a:bodyPr wrap="square" rtlCol="0">
            <a:spAutoFit/>
          </a:bodyPr>
          <a:lstStyle/>
          <a:p>
            <a:endParaRPr lang="en-US" sz="135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04" t="13325" r="26945" b="25778"/>
          <a:stretch/>
        </p:blipFill>
        <p:spPr bwMode="auto">
          <a:xfrm>
            <a:off x="0" y="990600"/>
            <a:ext cx="6667500" cy="541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4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 y="452373"/>
            <a:ext cx="4766055" cy="600075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 name="Picture 30">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4286"/>
          <a:stretch/>
        </p:blipFill>
        <p:spPr>
          <a:xfrm>
            <a:off x="0" y="387398"/>
            <a:ext cx="9144000" cy="6083203"/>
          </a:xfrm>
          <a:prstGeom prst="rect">
            <a:avLst/>
          </a:prstGeom>
        </p:spPr>
      </p:pic>
      <p:sp>
        <p:nvSpPr>
          <p:cNvPr id="2" name="Title 1">
            <a:extLst>
              <a:ext uri="{FF2B5EF4-FFF2-40B4-BE49-F238E27FC236}">
                <a16:creationId xmlns:a16="http://schemas.microsoft.com/office/drawing/2014/main" id="{82E3894F-94A0-4F76-BAD7-BA3307A1FA0C}"/>
              </a:ext>
            </a:extLst>
          </p:cNvPr>
          <p:cNvSpPr>
            <a:spLocks noGrp="1"/>
          </p:cNvSpPr>
          <p:nvPr>
            <p:ph type="title"/>
          </p:nvPr>
        </p:nvSpPr>
        <p:spPr>
          <a:xfrm>
            <a:off x="544543" y="3198526"/>
            <a:ext cx="3200796" cy="1563200"/>
          </a:xfrm>
        </p:spPr>
        <p:txBody>
          <a:bodyPr vert="horz" lIns="91440" tIns="45720" rIns="91440" bIns="45720" rtlCol="0" anchor="t">
            <a:normAutofit/>
          </a:bodyPr>
          <a:lstStyle/>
          <a:p>
            <a:pPr defTabSz="914400">
              <a:spcBef>
                <a:spcPct val="0"/>
              </a:spcBef>
            </a:pPr>
            <a:r>
              <a:rPr lang="en-US" sz="2100" kern="1200">
                <a:solidFill>
                  <a:srgbClr val="FFFFFF"/>
                </a:solidFill>
                <a:latin typeface="+mj-lt"/>
                <a:ea typeface="+mj-ea"/>
                <a:cs typeface="+mj-cs"/>
              </a:rPr>
              <a:t>www. greatlakes–echo.com</a:t>
            </a:r>
            <a:br>
              <a:rPr lang="en-US" sz="2100" kern="1200">
                <a:solidFill>
                  <a:srgbClr val="FFFFFF"/>
                </a:solidFill>
                <a:latin typeface="+mj-lt"/>
                <a:ea typeface="+mj-ea"/>
                <a:cs typeface="+mj-cs"/>
              </a:rPr>
            </a:br>
            <a:r>
              <a:rPr lang="en-US" sz="2100" kern="1200">
                <a:solidFill>
                  <a:srgbClr val="FFFFFF"/>
                </a:solidFill>
                <a:latin typeface="+mj-lt"/>
                <a:ea typeface="+mj-ea"/>
                <a:cs typeface="+mj-cs"/>
                <a:hlinkClick r:id="rId3">
                  <a:extLst>
                    <a:ext uri="{A12FA001-AC4F-418D-AE19-62706E023703}">
                      <ahyp:hlinkClr xmlns:ahyp="http://schemas.microsoft.com/office/drawing/2018/hyperlinkcolor" val="tx"/>
                    </a:ext>
                  </a:extLst>
                </a:hlinkClick>
              </a:rPr>
              <a:t>ajackson@Greatlakes-echo.com</a:t>
            </a:r>
            <a:br>
              <a:rPr lang="en-US" sz="2100" kern="1200">
                <a:solidFill>
                  <a:srgbClr val="FFFFFF"/>
                </a:solidFill>
                <a:latin typeface="+mj-lt"/>
                <a:ea typeface="+mj-ea"/>
                <a:cs typeface="+mj-cs"/>
              </a:rPr>
            </a:br>
            <a:r>
              <a:rPr lang="en-US" sz="2100" kern="1200">
                <a:solidFill>
                  <a:srgbClr val="FFFFFF"/>
                </a:solidFill>
                <a:latin typeface="+mj-lt"/>
                <a:ea typeface="+mj-ea"/>
                <a:cs typeface="+mj-cs"/>
              </a:rPr>
              <a:t>adonnell@Greatlakes-echo.com</a:t>
            </a:r>
          </a:p>
        </p:txBody>
      </p:sp>
      <p:pic>
        <p:nvPicPr>
          <p:cNvPr id="24" name="Graphic 23" descr="Email">
            <a:extLst>
              <a:ext uri="{FF2B5EF4-FFF2-40B4-BE49-F238E27FC236}">
                <a16:creationId xmlns:a16="http://schemas.microsoft.com/office/drawing/2014/main" id="{D825790D-210B-4E44-A242-0C58D33444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5818" y="1686426"/>
            <a:ext cx="3762989" cy="3762989"/>
          </a:xfrm>
          <a:prstGeom prst="rect">
            <a:avLst/>
          </a:prstGeom>
          <a:ln w="9525">
            <a:noFill/>
          </a:ln>
        </p:spPr>
      </p:pic>
    </p:spTree>
    <p:extLst>
      <p:ext uri="{BB962C8B-B14F-4D97-AF65-F5344CB8AC3E}">
        <p14:creationId xmlns:p14="http://schemas.microsoft.com/office/powerpoint/2010/main" val="3853567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284026" y="2043663"/>
            <a:ext cx="4578895" cy="2031055"/>
          </a:xfrm>
        </p:spPr>
        <p:txBody>
          <a:bodyPr vert="horz" lIns="91440" tIns="45720" rIns="91440" bIns="45720" rtlCol="0" anchor="b">
            <a:normAutofit/>
          </a:bodyPr>
          <a:lstStyle/>
          <a:p>
            <a:pPr algn="ctr" defTabSz="914400">
              <a:spcBef>
                <a:spcPct val="0"/>
              </a:spcBef>
            </a:pPr>
            <a:r>
              <a:rPr lang="en-US" sz="6000" kern="1200">
                <a:solidFill>
                  <a:srgbClr val="FFFFFF"/>
                </a:solidFill>
                <a:latin typeface="+mj-lt"/>
                <a:ea typeface="+mj-ea"/>
                <a:cs typeface="+mj-cs"/>
              </a:rPr>
              <a:t>THANK  YOU</a:t>
            </a:r>
          </a:p>
        </p:txBody>
      </p:sp>
      <p:sp>
        <p:nvSpPr>
          <p:cNvPr id="3" name="Text Placeholder 2"/>
          <p:cNvSpPr>
            <a:spLocks noGrp="1"/>
          </p:cNvSpPr>
          <p:nvPr>
            <p:ph type="body" idx="1"/>
          </p:nvPr>
        </p:nvSpPr>
        <p:spPr>
          <a:xfrm>
            <a:off x="2284026" y="4074718"/>
            <a:ext cx="4578895" cy="682079"/>
          </a:xfrm>
        </p:spPr>
        <p:txBody>
          <a:bodyPr vert="horz" lIns="91440" tIns="45720" rIns="91440" bIns="45720" rtlCol="0">
            <a:normAutofit/>
          </a:bodyPr>
          <a:lstStyle/>
          <a:p>
            <a:pPr marL="0" indent="0" algn="ctr" defTabSz="914400">
              <a:spcBef>
                <a:spcPts val="1000"/>
              </a:spcBef>
              <a:buNone/>
            </a:pPr>
            <a:r>
              <a:rPr lang="en-US" sz="2400" kern="1200">
                <a:solidFill>
                  <a:srgbClr val="FFFFFF"/>
                </a:solidFill>
                <a:latin typeface="+mn-lt"/>
                <a:ea typeface="+mn-ea"/>
                <a:cs typeface="+mn-cs"/>
              </a:rPr>
              <a:t>Any Questions?</a:t>
            </a:r>
          </a:p>
        </p:txBody>
      </p:sp>
    </p:spTree>
    <p:extLst>
      <p:ext uri="{BB962C8B-B14F-4D97-AF65-F5344CB8AC3E}">
        <p14:creationId xmlns:p14="http://schemas.microsoft.com/office/powerpoint/2010/main" val="54393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04007" y="1645919"/>
            <a:ext cx="8238241" cy="4167652"/>
          </a:xfrm>
        </p:spPr>
        <p:txBody>
          <a:bodyPr>
            <a:normAutofit/>
          </a:bodyPr>
          <a:lstStyle/>
          <a:p>
            <a:r>
              <a:rPr lang="en-US" sz="2000" dirty="0"/>
              <a:t>National Osteoporosis Foundation Ambassador</a:t>
            </a:r>
          </a:p>
          <a:p>
            <a:r>
              <a:rPr lang="en-US" sz="2000" dirty="0"/>
              <a:t>National Bone Health Alliance</a:t>
            </a:r>
          </a:p>
          <a:p>
            <a:r>
              <a:rPr lang="en-US" sz="1600" dirty="0"/>
              <a:t>Consultant/lecturer</a:t>
            </a:r>
          </a:p>
          <a:p>
            <a:r>
              <a:rPr lang="en-US" sz="2000" dirty="0"/>
              <a:t>Medtronic</a:t>
            </a:r>
            <a:r>
              <a:rPr lang="en-US" sz="2400" dirty="0"/>
              <a:t> </a:t>
            </a:r>
          </a:p>
          <a:p>
            <a:r>
              <a:rPr lang="en-US" sz="1600" dirty="0"/>
              <a:t>Consultant/lecturer</a:t>
            </a:r>
          </a:p>
          <a:p>
            <a:endParaRPr lang="en-US" sz="2400" dirty="0"/>
          </a:p>
          <a:p>
            <a:endParaRPr lang="en-US" sz="2000" dirty="0"/>
          </a:p>
        </p:txBody>
      </p:sp>
      <p:sp>
        <p:nvSpPr>
          <p:cNvPr id="3" name="Title 2"/>
          <p:cNvSpPr>
            <a:spLocks noGrp="1"/>
          </p:cNvSpPr>
          <p:nvPr>
            <p:ph type="title"/>
          </p:nvPr>
        </p:nvSpPr>
        <p:spPr/>
        <p:txBody>
          <a:bodyPr>
            <a:normAutofit fontScale="90000"/>
          </a:bodyPr>
          <a:lstStyle/>
          <a:p>
            <a:pPr algn="ctr"/>
            <a:r>
              <a:rPr lang="en-US" dirty="0"/>
              <a:t>Disclosures</a:t>
            </a:r>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076714294"/>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endParaRPr lang="en-US" sz="2400" dirty="0"/>
          </a:p>
          <a:p>
            <a:endParaRPr lang="en-US" sz="2000" dirty="0"/>
          </a:p>
        </p:txBody>
      </p:sp>
      <p:sp>
        <p:nvSpPr>
          <p:cNvPr id="3" name="Title 2"/>
          <p:cNvSpPr>
            <a:spLocks noGrp="1"/>
          </p:cNvSpPr>
          <p:nvPr>
            <p:ph type="title"/>
          </p:nvPr>
        </p:nvSpPr>
        <p:spPr/>
        <p:txBody>
          <a:bodyPr>
            <a:normAutofit fontScale="90000"/>
          </a:bodyPr>
          <a:lstStyle/>
          <a:p>
            <a:pPr algn="ctr"/>
            <a:r>
              <a:rPr lang="en-US" dirty="0"/>
              <a:t>Etiology</a:t>
            </a:r>
          </a:p>
        </p:txBody>
      </p:sp>
      <p:sp>
        <p:nvSpPr>
          <p:cNvPr id="4" name="Text Placeholder 3"/>
          <p:cNvSpPr>
            <a:spLocks noGrp="1"/>
          </p:cNvSpPr>
          <p:nvPr>
            <p:ph type="body" sz="quarter" idx="13"/>
          </p:nvPr>
        </p:nvSpPr>
        <p:spPr>
          <a:xfrm>
            <a:off x="609600" y="1426640"/>
            <a:ext cx="8153400" cy="457200"/>
          </a:xfrm>
        </p:spPr>
        <p:txBody>
          <a:bodyPr>
            <a:normAutofit fontScale="70000" lnSpcReduction="20000"/>
          </a:bodyPr>
          <a:lstStyle/>
          <a:p>
            <a:r>
              <a:rPr lang="en-US" dirty="0"/>
              <a:t>Good summary from University of Connecticut Health Center: Musculoskeletal Institute</a:t>
            </a:r>
          </a:p>
        </p:txBody>
      </p:sp>
      <p:grpSp>
        <p:nvGrpSpPr>
          <p:cNvPr id="5" name="Group 1">
            <a:extLst>
              <a:ext uri="{FF2B5EF4-FFF2-40B4-BE49-F238E27FC236}">
                <a16:creationId xmlns:a16="http://schemas.microsoft.com/office/drawing/2014/main" id="{D00795A9-A429-4AF0-B141-1485EC5BFEAE}"/>
              </a:ext>
            </a:extLst>
          </p:cNvPr>
          <p:cNvGrpSpPr>
            <a:grpSpLocks/>
          </p:cNvGrpSpPr>
          <p:nvPr/>
        </p:nvGrpSpPr>
        <p:grpSpPr bwMode="auto">
          <a:xfrm>
            <a:off x="1905000" y="2176304"/>
            <a:ext cx="4762500" cy="714375"/>
            <a:chOff x="0" y="0"/>
            <a:chExt cx="3000" cy="450"/>
          </a:xfrm>
        </p:grpSpPr>
        <p:pic>
          <p:nvPicPr>
            <p:cNvPr id="2050" name="Picture 2" descr="Logo of jcinvest">
              <a:extLst>
                <a:ext uri="{FF2B5EF4-FFF2-40B4-BE49-F238E27FC236}">
                  <a16:creationId xmlns:a16="http://schemas.microsoft.com/office/drawing/2014/main" id="{63ECE7FC-8115-4233-9F0B-81267F8E9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00" cy="4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hlinkClick r:id="rId3" tooltip="The Journal of Clinical Investigation"/>
              <a:extLst>
                <a:ext uri="{FF2B5EF4-FFF2-40B4-BE49-F238E27FC236}">
                  <a16:creationId xmlns:a16="http://schemas.microsoft.com/office/drawing/2014/main" id="{66B92DC7-8312-40F4-BEC7-7EA9AF602939}"/>
                </a:ext>
              </a:extLst>
            </p:cNvPr>
            <p:cNvSpPr>
              <a:spLocks noChangeArrowheads="1"/>
            </p:cNvSpPr>
            <p:nvPr/>
          </p:nvSpPr>
          <p:spPr bwMode="auto">
            <a:xfrm>
              <a:off x="0" y="0"/>
              <a:ext cx="3000"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4">
            <a:extLst>
              <a:ext uri="{FF2B5EF4-FFF2-40B4-BE49-F238E27FC236}">
                <a16:creationId xmlns:a16="http://schemas.microsoft.com/office/drawing/2014/main" id="{AB3BD386-EFB9-46D4-A851-E9E67BBA1C2E}"/>
              </a:ext>
            </a:extLst>
          </p:cNvPr>
          <p:cNvSpPr>
            <a:spLocks noChangeArrowheads="1"/>
          </p:cNvSpPr>
          <p:nvPr/>
        </p:nvSpPr>
        <p:spPr bwMode="auto">
          <a:xfrm>
            <a:off x="106680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7935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42A8F"/>
                </a:solidFill>
                <a:effectLst/>
                <a:latin typeface="Arial" panose="020B0604020202020204" pitchFamily="34" charset="0"/>
                <a:cs typeface="Arial" panose="020B0604020202020204" pitchFamily="34" charset="0"/>
                <a:hlinkClick r:id="rId4"/>
              </a:rPr>
              <a:t>J Clin Invest</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2005 Dec 1; 115(12): 3318–3325.</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doi</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b="0" i="0" u="none" strike="noStrike" cap="none" normalizeH="0" baseline="0" dirty="0">
                <a:ln>
                  <a:noFill/>
                </a:ln>
                <a:solidFill>
                  <a:srgbClr val="642A8F"/>
                </a:solidFill>
                <a:effectLst/>
                <a:latin typeface="Arial" panose="020B0604020202020204" pitchFamily="34" charset="0"/>
                <a:cs typeface="Arial" panose="020B0604020202020204" pitchFamily="34" charset="0"/>
                <a:hlinkClick r:id="rId5"/>
              </a:rPr>
              <a:t>10.1172/JCI27071</a:t>
            </a: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PMCID: PMC1297264</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PMID: </a:t>
            </a:r>
            <a:r>
              <a:rPr kumimoji="0" lang="en-US" altLang="en-US" b="0" i="0" u="none" strike="noStrike" cap="none" normalizeH="0" baseline="0" dirty="0">
                <a:ln>
                  <a:noFill/>
                </a:ln>
                <a:solidFill>
                  <a:srgbClr val="642A8F"/>
                </a:solidFill>
                <a:effectLst/>
                <a:latin typeface="Arial" panose="020B0604020202020204" pitchFamily="34" charset="0"/>
                <a:cs typeface="Arial" panose="020B0604020202020204" pitchFamily="34" charset="0"/>
                <a:hlinkClick r:id="rId6"/>
              </a:rPr>
              <a:t>16322775</a:t>
            </a: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Pathogenesis of osteoporosis: concepts, conflicts, and prospects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42A8F"/>
                </a:solidFill>
                <a:effectLst/>
                <a:latin typeface="Arial" panose="020B0604020202020204" pitchFamily="34" charset="0"/>
                <a:cs typeface="Arial" panose="020B0604020202020204" pitchFamily="34" charset="0"/>
                <a:hlinkClick r:id="rId7"/>
              </a:rPr>
              <a:t>Lawrence G. </a:t>
            </a:r>
            <a:r>
              <a:rPr kumimoji="0" lang="en-US" altLang="en-US" b="0" i="0" u="none" strike="noStrike" cap="none" normalizeH="0" baseline="0" dirty="0" err="1">
                <a:ln>
                  <a:noFill/>
                </a:ln>
                <a:solidFill>
                  <a:srgbClr val="642A8F"/>
                </a:solidFill>
                <a:effectLst/>
                <a:latin typeface="Arial" panose="020B0604020202020204" pitchFamily="34" charset="0"/>
                <a:cs typeface="Arial" panose="020B0604020202020204" pitchFamily="34" charset="0"/>
                <a:hlinkClick r:id="rId7"/>
              </a:rPr>
              <a:t>Raisz</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679569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80059" y="2053641"/>
            <a:ext cx="2751871" cy="2760098"/>
          </a:xfrm>
        </p:spPr>
        <p:txBody>
          <a:bodyPr vert="horz" lIns="91440" tIns="45720" rIns="91440" bIns="45720" rtlCol="0" anchor="ctr">
            <a:normAutofit/>
          </a:bodyPr>
          <a:lstStyle/>
          <a:p>
            <a:pPr defTabSz="914400"/>
            <a:r>
              <a:rPr lang="en-US" sz="3200" b="1" dirty="0">
                <a:solidFill>
                  <a:srgbClr val="FFFFFF"/>
                </a:solidFill>
              </a:rPr>
              <a:t>Diagnosis of Osteoporosis</a:t>
            </a:r>
            <a:endParaRPr lang="en-US" sz="3200" b="1" kern="1200" dirty="0">
              <a:solidFill>
                <a:srgbClr val="FFFFFF"/>
              </a:solidFill>
              <a:latin typeface="+mj-lt"/>
              <a:ea typeface="+mj-ea"/>
              <a:cs typeface="+mj-cs"/>
            </a:endParaRPr>
          </a:p>
        </p:txBody>
      </p:sp>
      <p:sp>
        <p:nvSpPr>
          <p:cNvPr id="2" name="Text Placeholder 1"/>
          <p:cNvSpPr>
            <a:spLocks noGrp="1"/>
          </p:cNvSpPr>
          <p:nvPr>
            <p:ph type="body" sz="quarter" idx="13"/>
          </p:nvPr>
        </p:nvSpPr>
        <p:spPr>
          <a:xfrm>
            <a:off x="4567930" y="801866"/>
            <a:ext cx="3979563" cy="5230634"/>
          </a:xfrm>
        </p:spPr>
        <p:txBody>
          <a:bodyPr vert="horz" lIns="91440" tIns="45720" rIns="91440" bIns="45720" rtlCol="0" anchor="ctr">
            <a:normAutofit/>
          </a:bodyPr>
          <a:lstStyle/>
          <a:p>
            <a:pPr marL="57143" indent="-228600" defTabSz="914400">
              <a:buFont typeface="Arial" panose="020B0604020202020204" pitchFamily="34" charset="0"/>
              <a:buChar char="•"/>
            </a:pPr>
            <a:r>
              <a:rPr lang="en-US" sz="2100" b="1" dirty="0">
                <a:solidFill>
                  <a:srgbClr val="000000"/>
                </a:solidFill>
              </a:rPr>
              <a:t>Bone Density </a:t>
            </a:r>
          </a:p>
          <a:p>
            <a:pPr marL="400043" lvl="1" indent="-228600" defTabSz="914400"/>
            <a:r>
              <a:rPr lang="en-US" sz="1500" b="1" dirty="0">
                <a:solidFill>
                  <a:srgbClr val="000000"/>
                </a:solidFill>
              </a:rPr>
              <a:t>T-score </a:t>
            </a:r>
            <a:r>
              <a:rPr lang="en-US" sz="1500" b="1" u="sng" dirty="0">
                <a:solidFill>
                  <a:srgbClr val="000000"/>
                </a:solidFill>
              </a:rPr>
              <a:t>&lt; </a:t>
            </a:r>
            <a:r>
              <a:rPr lang="en-US" sz="1500" b="1" dirty="0">
                <a:solidFill>
                  <a:srgbClr val="000000"/>
                </a:solidFill>
              </a:rPr>
              <a:t>-2.5</a:t>
            </a:r>
          </a:p>
          <a:p>
            <a:pPr marL="742943" lvl="2" indent="-228600" defTabSz="914400"/>
            <a:r>
              <a:rPr lang="en-US" sz="1800" dirty="0">
                <a:solidFill>
                  <a:srgbClr val="000000"/>
                </a:solidFill>
              </a:rPr>
              <a:t>At femoral neck, total hip, or lumbar spine</a:t>
            </a:r>
          </a:p>
          <a:p>
            <a:pPr marL="57143" indent="-228600" defTabSz="914400">
              <a:buFont typeface="Arial" panose="020B0604020202020204" pitchFamily="34" charset="0"/>
              <a:buChar char="•"/>
            </a:pPr>
            <a:r>
              <a:rPr lang="en-US" sz="2100" b="1" dirty="0">
                <a:solidFill>
                  <a:srgbClr val="000000"/>
                </a:solidFill>
              </a:rPr>
              <a:t>Low Trauma Fracture </a:t>
            </a:r>
          </a:p>
          <a:p>
            <a:pPr marL="400043" lvl="1" indent="-228600" defTabSz="914400"/>
            <a:r>
              <a:rPr lang="en-US" sz="1500" dirty="0">
                <a:solidFill>
                  <a:srgbClr val="000000"/>
                </a:solidFill>
              </a:rPr>
              <a:t> femoral neck, spine, or distal radius </a:t>
            </a:r>
          </a:p>
          <a:p>
            <a:pPr marL="742943" lvl="2" indent="-228600" defTabSz="914400"/>
            <a:r>
              <a:rPr lang="en-US" sz="1200" dirty="0">
                <a:solidFill>
                  <a:srgbClr val="000000"/>
                </a:solidFill>
              </a:rPr>
              <a:t>over the age of 50 years</a:t>
            </a:r>
            <a:endParaRPr lang="en-US" sz="1200" b="1" dirty="0">
              <a:solidFill>
                <a:srgbClr val="000000"/>
              </a:solidFill>
            </a:endParaRPr>
          </a:p>
          <a:p>
            <a:pPr marL="0" indent="0" defTabSz="914400"/>
            <a:endParaRPr lang="en-US" sz="2100" i="1" dirty="0">
              <a:solidFill>
                <a:srgbClr val="000000"/>
              </a:solidFill>
            </a:endParaRPr>
          </a:p>
          <a:p>
            <a:pPr lvl="1" indent="-228600" defTabSz="914400"/>
            <a:endParaRPr lang="en-US" sz="2100" dirty="0">
              <a:solidFill>
                <a:srgbClr val="000000"/>
              </a:solidFill>
            </a:endParaRPr>
          </a:p>
          <a:p>
            <a:pPr lvl="1" indent="-228600" defTabSz="914400"/>
            <a:endParaRPr lang="en-US" sz="2100" b="1" dirty="0">
              <a:solidFill>
                <a:srgbClr val="000000"/>
              </a:solidFill>
            </a:endParaRPr>
          </a:p>
        </p:txBody>
      </p:sp>
    </p:spTree>
    <p:extLst>
      <p:ext uri="{BB962C8B-B14F-4D97-AF65-F5344CB8AC3E}">
        <p14:creationId xmlns:p14="http://schemas.microsoft.com/office/powerpoint/2010/main" val="146503742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anim calcmode="lin" valueType="num">
                                      <p:cBhvr>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anim calcmode="lin" valueType="num">
                                      <p:cBhvr>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anim calcmode="lin" valueType="num">
                                      <p:cBhvr>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anim calcmode="lin" valueType="num">
                                      <p:cBhvr>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278086" y="5181600"/>
            <a:ext cx="3962400" cy="804862"/>
          </a:xfrm>
        </p:spPr>
        <p:txBody>
          <a:bodyPr/>
          <a:lstStyle/>
          <a:p>
            <a:r>
              <a:rPr lang="en-US" b="1" i="1" u="sng" dirty="0">
                <a:solidFill>
                  <a:schemeClr val="tx1"/>
                </a:solidFill>
                <a:latin typeface="Helvetica" panose="020B0604020202020204" pitchFamily="34" charset="0"/>
                <a:cs typeface="Helvetica" panose="020B0604020202020204" pitchFamily="34" charset="0"/>
              </a:rPr>
              <a:t>www.aarp.org/ppi/info-2016/few-hip-fracture-patients-receive-osteoporosis-care.html</a:t>
            </a:r>
          </a:p>
          <a:p>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323365" cy="66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61" t="16185" r="30021" b="10930"/>
          <a:stretch/>
        </p:blipFill>
        <p:spPr bwMode="auto">
          <a:xfrm>
            <a:off x="304800" y="1306355"/>
            <a:ext cx="3962400" cy="440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278086" y="1330773"/>
            <a:ext cx="4502479" cy="923330"/>
          </a:xfrm>
          <a:prstGeom prst="rect">
            <a:avLst/>
          </a:prstGeom>
          <a:solidFill>
            <a:srgbClr val="FF691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i="1" dirty="0">
                <a:latin typeface="Helvetica" panose="020B0604020202020204" pitchFamily="34" charset="0"/>
                <a:cs typeface="Helvetica" panose="020B0604020202020204" pitchFamily="34" charset="0"/>
              </a:rPr>
              <a:t>“Hip fractures could be opportunities to </a:t>
            </a:r>
            <a:r>
              <a:rPr lang="en-US" b="1" i="1" u="sng" dirty="0">
                <a:latin typeface="Helvetica" panose="020B0604020202020204" pitchFamily="34" charset="0"/>
                <a:cs typeface="Helvetica" panose="020B0604020202020204" pitchFamily="34" charset="0"/>
              </a:rPr>
              <a:t>identify and treat </a:t>
            </a:r>
            <a:r>
              <a:rPr lang="en-US" b="1" i="1" dirty="0">
                <a:latin typeface="Helvetica" panose="020B0604020202020204" pitchFamily="34" charset="0"/>
                <a:cs typeface="Helvetica" panose="020B0604020202020204" pitchFamily="34" charset="0"/>
              </a:rPr>
              <a:t>osteoporosis. Yet few patients receive timely services.”</a:t>
            </a:r>
          </a:p>
        </p:txBody>
      </p:sp>
      <p:sp>
        <p:nvSpPr>
          <p:cNvPr id="13" name="TextBox 12"/>
          <p:cNvSpPr txBox="1"/>
          <p:nvPr/>
        </p:nvSpPr>
        <p:spPr>
          <a:xfrm>
            <a:off x="4278086" y="2362200"/>
            <a:ext cx="4502479" cy="1200329"/>
          </a:xfrm>
          <a:prstGeom prst="rect">
            <a:avLst/>
          </a:prstGeom>
          <a:solidFill>
            <a:srgbClr val="FF691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i="1" dirty="0">
                <a:latin typeface="Helvetica" panose="020B0604020202020204" pitchFamily="34" charset="0"/>
                <a:cs typeface="Helvetica" panose="020B0604020202020204" pitchFamily="34" charset="0"/>
              </a:rPr>
              <a:t>“Women 80 years and above are </a:t>
            </a:r>
            <a:r>
              <a:rPr lang="en-US" b="1" i="1" u="sng" dirty="0">
                <a:latin typeface="Helvetica" panose="020B0604020202020204" pitchFamily="34" charset="0"/>
                <a:cs typeface="Helvetica" panose="020B0604020202020204" pitchFamily="34" charset="0"/>
              </a:rPr>
              <a:t>1/3 less likely</a:t>
            </a:r>
            <a:r>
              <a:rPr lang="en-US" b="1" i="1" dirty="0">
                <a:latin typeface="Helvetica" panose="020B0604020202020204" pitchFamily="34" charset="0"/>
                <a:cs typeface="Helvetica" panose="020B0604020202020204" pitchFamily="34" charset="0"/>
              </a:rPr>
              <a:t> than those 50-79 to receive osteoporosis-related services after hip fracture.”</a:t>
            </a:r>
          </a:p>
        </p:txBody>
      </p:sp>
      <p:sp>
        <p:nvSpPr>
          <p:cNvPr id="14" name="TextBox 13"/>
          <p:cNvSpPr txBox="1"/>
          <p:nvPr/>
        </p:nvSpPr>
        <p:spPr>
          <a:xfrm>
            <a:off x="4278086" y="3733800"/>
            <a:ext cx="4502478" cy="1200329"/>
          </a:xfrm>
          <a:prstGeom prst="rect">
            <a:avLst/>
          </a:prstGeom>
          <a:solidFill>
            <a:srgbClr val="FF691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i="1" dirty="0">
                <a:latin typeface="Helvetica" panose="020B0604020202020204" pitchFamily="34" charset="0"/>
                <a:cs typeface="Helvetica" panose="020B0604020202020204" pitchFamily="34" charset="0"/>
              </a:rPr>
              <a:t>“Only </a:t>
            </a:r>
            <a:r>
              <a:rPr lang="en-US" b="1" i="1" u="sng" dirty="0">
                <a:latin typeface="Helvetica" panose="020B0604020202020204" pitchFamily="34" charset="0"/>
                <a:cs typeface="Helvetica" panose="020B0604020202020204" pitchFamily="34" charset="0"/>
              </a:rPr>
              <a:t>20% of women age 50 and above with hip fractures</a:t>
            </a:r>
            <a:r>
              <a:rPr lang="en-US" b="1" i="1" dirty="0">
                <a:latin typeface="Helvetica" panose="020B0604020202020204" pitchFamily="34" charset="0"/>
                <a:cs typeface="Helvetica" panose="020B0604020202020204" pitchFamily="34" charset="0"/>
              </a:rPr>
              <a:t> receive recommended osteoporosis-related services.”</a:t>
            </a:r>
            <a:endParaRPr lang="en-US" b="1" i="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3371191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62000"/>
            <a:ext cx="9296400" cy="6553200"/>
          </a:xfrm>
          <a:prstGeom prst="rect">
            <a:avLst/>
          </a:prstGeom>
        </p:spPr>
      </p:pic>
      <p:sp>
        <p:nvSpPr>
          <p:cNvPr id="6" name="Rounded Rectangle 5"/>
          <p:cNvSpPr/>
          <p:nvPr/>
        </p:nvSpPr>
        <p:spPr bwMode="auto">
          <a:xfrm>
            <a:off x="5697057" y="721490"/>
            <a:ext cx="1334027" cy="462395"/>
          </a:xfrm>
          <a:prstGeom prst="roundRect">
            <a:avLst>
              <a:gd name="adj" fmla="val 34189"/>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sz="2000" dirty="0">
                <a:solidFill>
                  <a:schemeClr val="tx1"/>
                </a:solidFill>
                <a:latin typeface="Calibri" panose="020F0502020204030204" pitchFamily="34" charset="0"/>
              </a:rPr>
              <a:t>Back Pain</a:t>
            </a:r>
          </a:p>
        </p:txBody>
      </p:sp>
      <p:sp>
        <p:nvSpPr>
          <p:cNvPr id="9" name="Rounded Rectangle 8"/>
          <p:cNvSpPr/>
          <p:nvPr/>
        </p:nvSpPr>
        <p:spPr bwMode="auto">
          <a:xfrm>
            <a:off x="6858000" y="1219201"/>
            <a:ext cx="1371600" cy="680605"/>
          </a:xfrm>
          <a:prstGeom prst="roundRect">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rPr>
              <a:t>Spinal Deformity</a:t>
            </a:r>
          </a:p>
        </p:txBody>
      </p:sp>
      <p:sp>
        <p:nvSpPr>
          <p:cNvPr id="10" name="Rounded Rectangle 9"/>
          <p:cNvSpPr/>
          <p:nvPr/>
        </p:nvSpPr>
        <p:spPr bwMode="auto">
          <a:xfrm>
            <a:off x="7031085" y="2216252"/>
            <a:ext cx="1632032" cy="685800"/>
          </a:xfrm>
          <a:prstGeom prst="roundRect">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rPr>
              <a:t>Decreased Lung Capacity</a:t>
            </a:r>
          </a:p>
        </p:txBody>
      </p:sp>
      <p:sp>
        <p:nvSpPr>
          <p:cNvPr id="11" name="Rounded Rectangle 10"/>
          <p:cNvSpPr/>
          <p:nvPr/>
        </p:nvSpPr>
        <p:spPr bwMode="auto">
          <a:xfrm>
            <a:off x="5506971" y="2916521"/>
            <a:ext cx="1490354" cy="688420"/>
          </a:xfrm>
          <a:prstGeom prst="roundRect">
            <a:avLst/>
          </a:prstGeom>
          <a:gradFill>
            <a:gsLst>
              <a:gs pos="0">
                <a:schemeClr val="accent3">
                  <a:tint val="50000"/>
                  <a:satMod val="300000"/>
                  <a:alpha val="25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rPr>
              <a:t>Impaired Function</a:t>
            </a:r>
          </a:p>
        </p:txBody>
      </p:sp>
      <p:sp>
        <p:nvSpPr>
          <p:cNvPr id="12" name="Rounded Rectangle 11"/>
          <p:cNvSpPr/>
          <p:nvPr/>
        </p:nvSpPr>
        <p:spPr bwMode="auto">
          <a:xfrm>
            <a:off x="4004954" y="3163611"/>
            <a:ext cx="1252846" cy="683182"/>
          </a:xfrm>
          <a:prstGeom prst="roundRect">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rPr>
              <a:t>Loss of Appetite</a:t>
            </a:r>
          </a:p>
        </p:txBody>
      </p:sp>
      <p:sp>
        <p:nvSpPr>
          <p:cNvPr id="13" name="Rounded Rectangle 12"/>
          <p:cNvSpPr/>
          <p:nvPr/>
        </p:nvSpPr>
        <p:spPr bwMode="auto">
          <a:xfrm>
            <a:off x="2465732" y="3274870"/>
            <a:ext cx="1219200" cy="716084"/>
          </a:xfrm>
          <a:prstGeom prst="roundRect">
            <a:avLst/>
          </a:prstGeom>
          <a:gradFill>
            <a:gsLst>
              <a:gs pos="0">
                <a:schemeClr val="accent3">
                  <a:tint val="50000"/>
                  <a:satMod val="300000"/>
                  <a:alpha val="25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rPr>
              <a:t>Sleeping Problems</a:t>
            </a:r>
          </a:p>
        </p:txBody>
      </p:sp>
      <p:sp>
        <p:nvSpPr>
          <p:cNvPr id="14" name="Rounded Rectangle 13"/>
          <p:cNvSpPr/>
          <p:nvPr/>
        </p:nvSpPr>
        <p:spPr bwMode="auto">
          <a:xfrm>
            <a:off x="920668" y="3389591"/>
            <a:ext cx="1295400" cy="773508"/>
          </a:xfrm>
          <a:prstGeom prst="roundRect">
            <a:avLst/>
          </a:prstGeom>
          <a:gradFill>
            <a:gsLst>
              <a:gs pos="0">
                <a:schemeClr val="accent3">
                  <a:tint val="50000"/>
                  <a:satMod val="300000"/>
                  <a:alpha val="25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rPr>
              <a:t>Decreased Activity</a:t>
            </a:r>
          </a:p>
        </p:txBody>
      </p:sp>
      <p:sp>
        <p:nvSpPr>
          <p:cNvPr id="15" name="Rounded Rectangle 14"/>
          <p:cNvSpPr/>
          <p:nvPr/>
        </p:nvSpPr>
        <p:spPr bwMode="auto">
          <a:xfrm>
            <a:off x="3581401" y="4591638"/>
            <a:ext cx="1354728" cy="692186"/>
          </a:xfrm>
          <a:prstGeom prst="roundRect">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rPr>
              <a:t>More Bone Loss</a:t>
            </a:r>
          </a:p>
        </p:txBody>
      </p:sp>
      <p:sp>
        <p:nvSpPr>
          <p:cNvPr id="16" name="Rounded Rectangle 15"/>
          <p:cNvSpPr/>
          <p:nvPr/>
        </p:nvSpPr>
        <p:spPr bwMode="auto">
          <a:xfrm>
            <a:off x="5170245" y="4164806"/>
            <a:ext cx="1827080" cy="721577"/>
          </a:xfrm>
          <a:prstGeom prst="roundRect">
            <a:avLst/>
          </a:prstGeom>
          <a:gradFill>
            <a:gsLst>
              <a:gs pos="0">
                <a:schemeClr val="accent3">
                  <a:tint val="50000"/>
                  <a:satMod val="300000"/>
                  <a:alpha val="25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rPr>
              <a:t>Increased Fracture Risk</a:t>
            </a:r>
          </a:p>
        </p:txBody>
      </p:sp>
      <p:sp>
        <p:nvSpPr>
          <p:cNvPr id="17" name="Rounded Rectangle 16"/>
          <p:cNvSpPr/>
          <p:nvPr/>
        </p:nvSpPr>
        <p:spPr bwMode="auto">
          <a:xfrm>
            <a:off x="1745420" y="5580446"/>
            <a:ext cx="2659825" cy="685800"/>
          </a:xfrm>
          <a:prstGeom prst="roundRect">
            <a:avLst/>
          </a:prstGeom>
          <a:gradFill>
            <a:gsLst>
              <a:gs pos="0">
                <a:schemeClr val="accent3">
                  <a:tint val="50000"/>
                  <a:satMod val="300000"/>
                  <a:alpha val="20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rPr>
              <a:t>Increased Lung  Problems, Co-morbidities</a:t>
            </a:r>
          </a:p>
        </p:txBody>
      </p:sp>
      <p:sp>
        <p:nvSpPr>
          <p:cNvPr id="18" name="Rounded Rectangle 17"/>
          <p:cNvSpPr/>
          <p:nvPr/>
        </p:nvSpPr>
        <p:spPr bwMode="auto">
          <a:xfrm>
            <a:off x="4191001" y="6481108"/>
            <a:ext cx="2304426" cy="376893"/>
          </a:xfrm>
          <a:prstGeom prst="roundRect">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9" tIns="45714" rIns="91429" bIns="45714"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rPr>
              <a:t>Increased Mortality</a:t>
            </a:r>
          </a:p>
        </p:txBody>
      </p:sp>
      <p:sp>
        <p:nvSpPr>
          <p:cNvPr id="2" name="Text Placeholder 1"/>
          <p:cNvSpPr>
            <a:spLocks noGrp="1"/>
          </p:cNvSpPr>
          <p:nvPr>
            <p:ph type="body" sz="quarter" idx="10"/>
          </p:nvPr>
        </p:nvSpPr>
        <p:spPr>
          <a:xfrm>
            <a:off x="612648" y="731520"/>
            <a:ext cx="8229600" cy="685800"/>
          </a:xfrm>
        </p:spPr>
        <p:txBody>
          <a:bodyPr>
            <a:noAutofit/>
          </a:bodyPr>
          <a:lstStyle/>
          <a:p>
            <a:r>
              <a:rPr lang="en-US" sz="4000" b="1" dirty="0">
                <a:latin typeface="+mj-lt"/>
              </a:rPr>
              <a:t>Bed Rest: </a:t>
            </a:r>
          </a:p>
          <a:p>
            <a:r>
              <a:rPr lang="en-US" sz="4000" b="1" dirty="0">
                <a:latin typeface="+mj-lt"/>
              </a:rPr>
              <a:t>The Downward Spiral</a:t>
            </a:r>
          </a:p>
        </p:txBody>
      </p:sp>
    </p:spTree>
    <p:extLst>
      <p:ext uri="{BB962C8B-B14F-4D97-AF65-F5344CB8AC3E}">
        <p14:creationId xmlns:p14="http://schemas.microsoft.com/office/powerpoint/2010/main" val="243895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USPSTF Clinical Evidence Gaps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659" t="13345" r="32670" b="66269"/>
          <a:stretch/>
        </p:blipFill>
        <p:spPr bwMode="auto">
          <a:xfrm>
            <a:off x="82036" y="1766577"/>
            <a:ext cx="3850014" cy="150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1200" t="20540" r="32092" b="55950"/>
          <a:stretch/>
        </p:blipFill>
        <p:spPr bwMode="auto">
          <a:xfrm>
            <a:off x="49379" y="3543041"/>
            <a:ext cx="3879751" cy="1552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873" t="43278" r="37600" b="29439"/>
          <a:stretch/>
        </p:blipFill>
        <p:spPr bwMode="auto">
          <a:xfrm>
            <a:off x="4002471" y="1960595"/>
            <a:ext cx="5141529" cy="261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flipH="1">
            <a:off x="3706791" y="3543041"/>
            <a:ext cx="442349" cy="274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4248" y="5562600"/>
            <a:ext cx="5827890" cy="461665"/>
          </a:xfrm>
          <a:prstGeom prst="rect">
            <a:avLst/>
          </a:prstGeom>
          <a:noFill/>
        </p:spPr>
        <p:txBody>
          <a:bodyPr wrap="square" rtlCol="0">
            <a:spAutoFit/>
          </a:bodyPr>
          <a:lstStyle/>
          <a:p>
            <a:pPr algn="ctr"/>
            <a:r>
              <a:rPr lang="en-US" sz="1200" dirty="0">
                <a:latin typeface="Helvetica" panose="020B0604020202020204" pitchFamily="34" charset="0"/>
                <a:cs typeface="Helvetica" panose="020B0604020202020204" pitchFamily="34" charset="0"/>
              </a:rPr>
              <a:t>U.S. Preventive Services Task Force. “Fifth Annual Report to Congress: High-Priority Evidence Gaps for Clinical Preventive Services.” November 2015.</a:t>
            </a:r>
          </a:p>
        </p:txBody>
      </p:sp>
    </p:spTree>
    <p:extLst>
      <p:ext uri="{BB962C8B-B14F-4D97-AF65-F5344CB8AC3E}">
        <p14:creationId xmlns:p14="http://schemas.microsoft.com/office/powerpoint/2010/main" val="152966740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479346" y="1264632"/>
            <a:ext cx="8407278" cy="692511"/>
          </a:xfrm>
          <a:prstGeom prst="rect">
            <a:avLst/>
          </a:prstGeom>
        </p:spPr>
        <p:txBody>
          <a:bodyPr vert="horz" wrap="square" lIns="68587" tIns="68587" rIns="68587" bIns="68587" rtlCol="0" anchor="b" anchorCtr="0">
            <a:spAutoFit/>
          </a:bodyPr>
          <a:lstStyle/>
          <a:p>
            <a:pPr algn="ctr"/>
            <a:r>
              <a:rPr lang="en-US" sz="1800" i="1" dirty="0">
                <a:solidFill>
                  <a:srgbClr val="FF6911"/>
                </a:solidFill>
                <a:latin typeface="Helvetica" pitchFamily="34" charset="0"/>
                <a:cs typeface="Helvetica" pitchFamily="34" charset="0"/>
              </a:rPr>
              <a:t>However, Osteoporosis Care Still Lags </a:t>
            </a:r>
            <a:r>
              <a:rPr lang="en-US" sz="1800" i="1" u="sng" dirty="0">
                <a:solidFill>
                  <a:srgbClr val="FF6911"/>
                </a:solidFill>
                <a:latin typeface="Helvetica" pitchFamily="34" charset="0"/>
                <a:cs typeface="Helvetica" pitchFamily="34" charset="0"/>
              </a:rPr>
              <a:t>FAR BEHIND</a:t>
            </a:r>
            <a:r>
              <a:rPr lang="en-US" sz="1800" i="1" dirty="0">
                <a:solidFill>
                  <a:srgbClr val="FF6911"/>
                </a:solidFill>
                <a:latin typeface="Helvetica" pitchFamily="34" charset="0"/>
                <a:cs typeface="Helvetica" pitchFamily="34" charset="0"/>
              </a:rPr>
              <a:t> Other Major Diseases/Conditions (2013 HEDIS HMOs)</a:t>
            </a:r>
            <a:endParaRPr lang="en" sz="1800" i="1" spc="-75" dirty="0">
              <a:solidFill>
                <a:srgbClr val="FF6911"/>
              </a:solidFill>
              <a:latin typeface="Helvetica"/>
              <a:cs typeface="Helvetica"/>
            </a:endParaRPr>
          </a:p>
        </p:txBody>
      </p:sp>
      <p:sp>
        <p:nvSpPr>
          <p:cNvPr id="10" name="Rectangle 3"/>
          <p:cNvSpPr>
            <a:spLocks noGrp="1" noChangeArrowheads="1"/>
          </p:cNvSpPr>
          <p:nvPr>
            <p:ph type="body" idx="1"/>
          </p:nvPr>
        </p:nvSpPr>
        <p:spPr>
          <a:xfrm>
            <a:off x="844131" y="5791200"/>
            <a:ext cx="3576055" cy="381303"/>
          </a:xfrm>
        </p:spPr>
        <p:txBody>
          <a:bodyPr>
            <a:noAutofit/>
          </a:bodyPr>
          <a:lstStyle/>
          <a:p>
            <a:r>
              <a:rPr lang="en-US" sz="1050" i="1" dirty="0">
                <a:latin typeface="Helvetica" panose="020B0604020202020204" pitchFamily="34" charset="0"/>
                <a:cs typeface="Helvetica" panose="020B0604020202020204" pitchFamily="34" charset="0"/>
              </a:rPr>
              <a:t>National Committee on Quality Assurance, “The State of Health Care Quality 2014”. 2014.</a:t>
            </a:r>
          </a:p>
        </p:txBody>
      </p:sp>
      <p:graphicFrame>
        <p:nvGraphicFramePr>
          <p:cNvPr id="8" name="Chart 7"/>
          <p:cNvGraphicFramePr>
            <a:graphicFrameLocks/>
          </p:cNvGraphicFramePr>
          <p:nvPr>
            <p:extLst/>
          </p:nvPr>
        </p:nvGraphicFramePr>
        <p:xfrm>
          <a:off x="835814" y="1957143"/>
          <a:ext cx="7694342" cy="3680960"/>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Arrow 2"/>
          <p:cNvSpPr/>
          <p:nvPr/>
        </p:nvSpPr>
        <p:spPr>
          <a:xfrm>
            <a:off x="545720" y="2070130"/>
            <a:ext cx="596822" cy="280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Arrow 8"/>
          <p:cNvSpPr/>
          <p:nvPr/>
        </p:nvSpPr>
        <p:spPr>
          <a:xfrm>
            <a:off x="545720" y="4538614"/>
            <a:ext cx="596822" cy="280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ight Arrow 10"/>
          <p:cNvSpPr/>
          <p:nvPr/>
        </p:nvSpPr>
        <p:spPr>
          <a:xfrm>
            <a:off x="554922" y="3107565"/>
            <a:ext cx="596822" cy="280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Shape 32"/>
          <p:cNvSpPr/>
          <p:nvPr/>
        </p:nvSpPr>
        <p:spPr>
          <a:xfrm>
            <a:off x="3993944" y="893429"/>
            <a:ext cx="1156112" cy="238348"/>
          </a:xfrm>
          <a:prstGeom prst="rect">
            <a:avLst/>
          </a:prstGeom>
          <a:blipFill>
            <a:blip r:embed="rId4"/>
            <a:stretch>
              <a:fillRect/>
            </a:stretch>
          </a:blipFill>
        </p:spPr>
      </p:sp>
    </p:spTree>
    <p:extLst>
      <p:ext uri="{BB962C8B-B14F-4D97-AF65-F5344CB8AC3E}">
        <p14:creationId xmlns:p14="http://schemas.microsoft.com/office/powerpoint/2010/main" val="4077299679"/>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31007B-A76D-4FF3-95F4-4A4380F875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Letter Paper (8.5x11 in)</PresentationFormat>
  <Paragraphs>175</Paragraphs>
  <Slides>22</Slides>
  <Notes>13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Apex New Book</vt:lpstr>
      <vt:lpstr>Arial</vt:lpstr>
      <vt:lpstr>Arial Narrow</vt:lpstr>
      <vt:lpstr>Calibri</vt:lpstr>
      <vt:lpstr>Calibri Light</vt:lpstr>
      <vt:lpstr>Helvetica</vt:lpstr>
      <vt:lpstr>Perpetua</vt:lpstr>
      <vt:lpstr>Segoe UI</vt:lpstr>
      <vt:lpstr>Times</vt:lpstr>
      <vt:lpstr>Times New Roman</vt:lpstr>
      <vt:lpstr>Office Theme</vt:lpstr>
      <vt:lpstr>Etiology, Diagnosis, and Systems Management of Osteoporosis:  </vt:lpstr>
      <vt:lpstr> Presenter</vt:lpstr>
      <vt:lpstr>Disclosures</vt:lpstr>
      <vt:lpstr>Etiology</vt:lpstr>
      <vt:lpstr>Diagnosis of Osteoporosis</vt:lpstr>
      <vt:lpstr>PowerPoint Presentation</vt:lpstr>
      <vt:lpstr>PowerPoint Presentation</vt:lpstr>
      <vt:lpstr>USPSTF Clinical Evidence Gaps</vt:lpstr>
      <vt:lpstr>However, Osteoporosis Care Still Lags FAR BEHIND Other Major Diseases/Conditions (2013 HEDIS HMOs)</vt:lpstr>
      <vt:lpstr>Hospitalization Burden for Osteoporotic Fractures and Other Serious Diseases in Older U.S. Women</vt:lpstr>
      <vt:lpstr>A Public Health Emergency</vt:lpstr>
      <vt:lpstr>Healthcare Professional Gaps in  Knowledge</vt:lpstr>
      <vt:lpstr>Significance of Osteoporosis-Related Fractures</vt:lpstr>
      <vt:lpstr>KEY FACTS ABOUT SECONDARY  FRACTURES</vt:lpstr>
      <vt:lpstr>PowerPoint Presentation</vt:lpstr>
      <vt:lpstr>PowerPoint Presentation</vt:lpstr>
      <vt:lpstr>Project ECHO</vt:lpstr>
      <vt:lpstr>PROJECT ECHO: BONE HEALTH</vt:lpstr>
      <vt:lpstr>PowerPoint Presentation</vt:lpstr>
      <vt:lpstr>   www.FracturePreventionCENTRAL.org</vt:lpstr>
      <vt:lpstr>www. greatlakes–echo.com ajackson@Greatlakes-echo.com adonnell@Greatlakes-echo.com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Etiology, Diagnosis, and Systems Management of Osteoporosis:  </dc:title>
  <dc:creator>Avery Jackson</dc:creator>
  <cp:lastModifiedBy>Avery Jackson</cp:lastModifiedBy>
  <cp:revision>1</cp:revision>
  <dcterms:created xsi:type="dcterms:W3CDTF">2019-04-08T00:24:46Z</dcterms:created>
  <dcterms:modified xsi:type="dcterms:W3CDTF">2019-04-08T00:25:18Z</dcterms:modified>
</cp:coreProperties>
</file>